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62" r:id="rId2"/>
    <p:sldId id="264" r:id="rId3"/>
    <p:sldId id="272" r:id="rId4"/>
    <p:sldId id="273" r:id="rId5"/>
    <p:sldId id="274" r:id="rId6"/>
    <p:sldId id="276" r:id="rId7"/>
    <p:sldId id="265" r:id="rId8"/>
    <p:sldId id="267" r:id="rId9"/>
    <p:sldId id="268" r:id="rId10"/>
    <p:sldId id="269" r:id="rId11"/>
    <p:sldId id="275" r:id="rId12"/>
    <p:sldId id="270" r:id="rId13"/>
    <p:sldId id="271" r:id="rId14"/>
    <p:sldId id="266" r:id="rId15"/>
  </p:sldIdLst>
  <p:sldSz cx="10693400" cy="7561263"/>
  <p:notesSz cx="9144000" cy="6858000"/>
  <p:defaultTextStyle>
    <a:defPPr>
      <a:defRPr lang="pl-PL"/>
    </a:defPPr>
    <a:lvl1pPr algn="l" rtl="0" fontAlgn="base">
      <a:spcBef>
        <a:spcPct val="0"/>
      </a:spcBef>
      <a:spcAft>
        <a:spcPct val="0"/>
      </a:spcAft>
      <a:defRPr sz="2100" kern="1200">
        <a:solidFill>
          <a:schemeClr val="tx1"/>
        </a:solidFill>
        <a:latin typeface="Arial" charset="0"/>
        <a:ea typeface="+mn-ea"/>
        <a:cs typeface="+mn-cs"/>
      </a:defRPr>
    </a:lvl1pPr>
    <a:lvl2pPr marL="457200" algn="l" rtl="0" fontAlgn="base">
      <a:spcBef>
        <a:spcPct val="0"/>
      </a:spcBef>
      <a:spcAft>
        <a:spcPct val="0"/>
      </a:spcAft>
      <a:defRPr sz="2100" kern="1200">
        <a:solidFill>
          <a:schemeClr val="tx1"/>
        </a:solidFill>
        <a:latin typeface="Arial" charset="0"/>
        <a:ea typeface="+mn-ea"/>
        <a:cs typeface="+mn-cs"/>
      </a:defRPr>
    </a:lvl2pPr>
    <a:lvl3pPr marL="914400" algn="l" rtl="0" fontAlgn="base">
      <a:spcBef>
        <a:spcPct val="0"/>
      </a:spcBef>
      <a:spcAft>
        <a:spcPct val="0"/>
      </a:spcAft>
      <a:defRPr sz="2100" kern="1200">
        <a:solidFill>
          <a:schemeClr val="tx1"/>
        </a:solidFill>
        <a:latin typeface="Arial" charset="0"/>
        <a:ea typeface="+mn-ea"/>
        <a:cs typeface="+mn-cs"/>
      </a:defRPr>
    </a:lvl3pPr>
    <a:lvl4pPr marL="1371600" algn="l" rtl="0" fontAlgn="base">
      <a:spcBef>
        <a:spcPct val="0"/>
      </a:spcBef>
      <a:spcAft>
        <a:spcPct val="0"/>
      </a:spcAft>
      <a:defRPr sz="2100" kern="1200">
        <a:solidFill>
          <a:schemeClr val="tx1"/>
        </a:solidFill>
        <a:latin typeface="Arial" charset="0"/>
        <a:ea typeface="+mn-ea"/>
        <a:cs typeface="+mn-cs"/>
      </a:defRPr>
    </a:lvl4pPr>
    <a:lvl5pPr marL="1828800" algn="l" rtl="0" fontAlgn="base">
      <a:spcBef>
        <a:spcPct val="0"/>
      </a:spcBef>
      <a:spcAft>
        <a:spcPct val="0"/>
      </a:spcAft>
      <a:defRPr sz="2100" kern="1200">
        <a:solidFill>
          <a:schemeClr val="tx1"/>
        </a:solidFill>
        <a:latin typeface="Arial" charset="0"/>
        <a:ea typeface="+mn-ea"/>
        <a:cs typeface="+mn-cs"/>
      </a:defRPr>
    </a:lvl5pPr>
    <a:lvl6pPr marL="2286000" algn="l" defTabSz="914400" rtl="0" eaLnBrk="1" latinLnBrk="0" hangingPunct="1">
      <a:defRPr sz="2100" kern="1200">
        <a:solidFill>
          <a:schemeClr val="tx1"/>
        </a:solidFill>
        <a:latin typeface="Arial" charset="0"/>
        <a:ea typeface="+mn-ea"/>
        <a:cs typeface="+mn-cs"/>
      </a:defRPr>
    </a:lvl6pPr>
    <a:lvl7pPr marL="2743200" algn="l" defTabSz="914400" rtl="0" eaLnBrk="1" latinLnBrk="0" hangingPunct="1">
      <a:defRPr sz="2100" kern="1200">
        <a:solidFill>
          <a:schemeClr val="tx1"/>
        </a:solidFill>
        <a:latin typeface="Arial" charset="0"/>
        <a:ea typeface="+mn-ea"/>
        <a:cs typeface="+mn-cs"/>
      </a:defRPr>
    </a:lvl7pPr>
    <a:lvl8pPr marL="3200400" algn="l" defTabSz="914400" rtl="0" eaLnBrk="1" latinLnBrk="0" hangingPunct="1">
      <a:defRPr sz="2100" kern="1200">
        <a:solidFill>
          <a:schemeClr val="tx1"/>
        </a:solidFill>
        <a:latin typeface="Arial" charset="0"/>
        <a:ea typeface="+mn-ea"/>
        <a:cs typeface="+mn-cs"/>
      </a:defRPr>
    </a:lvl8pPr>
    <a:lvl9pPr marL="3657600" algn="l" defTabSz="914400" rtl="0" eaLnBrk="1" latinLnBrk="0" hangingPunct="1">
      <a:defRPr sz="21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382">
          <p15:clr>
            <a:srgbClr val="A4A3A4"/>
          </p15:clr>
        </p15:guide>
        <p15:guide id="2" pos="3369">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1E"/>
    <a:srgbClr val="CD0000"/>
    <a:srgbClr val="C80000"/>
    <a:srgbClr val="D20000"/>
    <a:srgbClr val="E60000"/>
    <a:srgbClr val="DC0000"/>
    <a:srgbClr val="FF000A"/>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65" autoAdjust="0"/>
    <p:restoredTop sz="94714" autoAdjust="0"/>
  </p:normalViewPr>
  <p:slideViewPr>
    <p:cSldViewPr>
      <p:cViewPr varScale="1">
        <p:scale>
          <a:sx n="62" d="100"/>
          <a:sy n="62" d="100"/>
        </p:scale>
        <p:origin x="1380" y="72"/>
      </p:cViewPr>
      <p:guideLst>
        <p:guide orient="horz" pos="2382"/>
        <p:guide pos="336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93" d="100"/>
          <a:sy n="93" d="100"/>
        </p:scale>
        <p:origin x="-2082" y="-96"/>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20" name="Rectangle 4"/>
          <p:cNvSpPr>
            <a:spLocks noGrp="1" noChangeArrowheads="1"/>
          </p:cNvSpPr>
          <p:nvPr>
            <p:ph type="ftr" sz="quarter" idx="2"/>
          </p:nvPr>
        </p:nvSpPr>
        <p:spPr bwMode="auto">
          <a:xfrm>
            <a:off x="538163" y="6237288"/>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r>
              <a:rPr lang="pl-PL"/>
              <a:t>Tytuł prezentacji</a:t>
            </a:r>
          </a:p>
        </p:txBody>
      </p:sp>
      <p:sp>
        <p:nvSpPr>
          <p:cNvPr id="6" name="Symbol zastępczy daty 5"/>
          <p:cNvSpPr>
            <a:spLocks noGrp="1"/>
          </p:cNvSpPr>
          <p:nvPr>
            <p:ph type="dt" sz="quarter" idx="1"/>
          </p:nvPr>
        </p:nvSpPr>
        <p:spPr>
          <a:xfrm>
            <a:off x="4643438" y="6237288"/>
            <a:ext cx="3962400" cy="342900"/>
          </a:xfrm>
          <a:prstGeom prst="rect">
            <a:avLst/>
          </a:prstGeom>
        </p:spPr>
        <p:txBody>
          <a:bodyPr vert="horz" lIns="91440" tIns="45720" rIns="91440" bIns="45720" rtlCol="0"/>
          <a:lstStyle>
            <a:lvl1pPr algn="r">
              <a:defRPr sz="1200"/>
            </a:lvl1pPr>
          </a:lstStyle>
          <a:p>
            <a:pPr>
              <a:defRPr/>
            </a:pPr>
            <a:fld id="{6C52D554-C9BE-4BD6-88FA-4AE31200514B}" type="datetimeFigureOut">
              <a:rPr lang="pl-PL"/>
              <a:pPr>
                <a:defRPr/>
              </a:pPr>
              <a:t>22.03.2018</a:t>
            </a:fld>
            <a:endParaRPr lang="pl-PL" dirty="0"/>
          </a:p>
        </p:txBody>
      </p:sp>
    </p:spTree>
    <p:extLst>
      <p:ext uri="{BB962C8B-B14F-4D97-AF65-F5344CB8AC3E}">
        <p14:creationId xmlns:p14="http://schemas.microsoft.com/office/powerpoint/2010/main" val="2964888151"/>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r>
              <a:rPr lang="pl-PL"/>
              <a:t>04</a:t>
            </a:r>
          </a:p>
        </p:txBody>
      </p:sp>
      <p:sp>
        <p:nvSpPr>
          <p:cNvPr id="3075" name="Rectangle 3"/>
          <p:cNvSpPr>
            <a:spLocks noGrp="1" noChangeArrowheads="1"/>
          </p:cNvSpPr>
          <p:nvPr>
            <p:ph type="dt" idx="1"/>
          </p:nvPr>
        </p:nvSpPr>
        <p:spPr bwMode="auto">
          <a:xfrm>
            <a:off x="5180013"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pl-PL"/>
          </a:p>
        </p:txBody>
      </p:sp>
      <p:sp>
        <p:nvSpPr>
          <p:cNvPr id="12292" name="Rectangle 4"/>
          <p:cNvSpPr>
            <a:spLocks noGrp="1" noRot="1" noChangeAspect="1" noChangeArrowheads="1" noTextEdit="1"/>
          </p:cNvSpPr>
          <p:nvPr>
            <p:ph type="sldImg" idx="2"/>
          </p:nvPr>
        </p:nvSpPr>
        <p:spPr bwMode="auto">
          <a:xfrm>
            <a:off x="2752725" y="514350"/>
            <a:ext cx="3638550" cy="25717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14400" y="3257550"/>
            <a:ext cx="7315200" cy="3086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l-PL" noProof="0"/>
              <a:t>Kliknij, aby edytować style wzorca tekstu</a:t>
            </a:r>
          </a:p>
          <a:p>
            <a:pPr lvl="1"/>
            <a:r>
              <a:rPr lang="pl-PL" noProof="0"/>
              <a:t>Drugi poziom</a:t>
            </a:r>
          </a:p>
          <a:p>
            <a:pPr lvl="2"/>
            <a:r>
              <a:rPr lang="pl-PL" noProof="0"/>
              <a:t>Trzeci poziom</a:t>
            </a:r>
          </a:p>
          <a:p>
            <a:pPr lvl="3"/>
            <a:r>
              <a:rPr lang="pl-PL" noProof="0"/>
              <a:t>Czwarty poziom</a:t>
            </a:r>
          </a:p>
          <a:p>
            <a:pPr lvl="4"/>
            <a:r>
              <a:rPr lang="pl-PL" noProof="0"/>
              <a:t>Piąty poziom</a:t>
            </a:r>
          </a:p>
        </p:txBody>
      </p:sp>
      <p:sp>
        <p:nvSpPr>
          <p:cNvPr id="3078" name="Rectangle 6"/>
          <p:cNvSpPr>
            <a:spLocks noGrp="1" noChangeArrowheads="1"/>
          </p:cNvSpPr>
          <p:nvPr>
            <p:ph type="ftr" sz="quarter" idx="4"/>
          </p:nvPr>
        </p:nvSpPr>
        <p:spPr bwMode="auto">
          <a:xfrm>
            <a:off x="0"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r>
              <a:rPr lang="pl-PL"/>
              <a:t>aaaaa</a:t>
            </a:r>
          </a:p>
        </p:txBody>
      </p:sp>
      <p:sp>
        <p:nvSpPr>
          <p:cNvPr id="3079" name="Rectangle 7"/>
          <p:cNvSpPr>
            <a:spLocks noGrp="1" noChangeArrowheads="1"/>
          </p:cNvSpPr>
          <p:nvPr>
            <p:ph type="sldNum" sz="quarter" idx="5"/>
          </p:nvPr>
        </p:nvSpPr>
        <p:spPr bwMode="auto">
          <a:xfrm>
            <a:off x="5180013"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C9F11EFC-215A-4359-A409-F8E15C78B089}" type="slidenum">
              <a:rPr lang="pl-PL"/>
              <a:pPr>
                <a:defRPr/>
              </a:pPr>
              <a:t>‹#›</a:t>
            </a:fld>
            <a:endParaRPr lang="pl-PL"/>
          </a:p>
        </p:txBody>
      </p:sp>
    </p:spTree>
    <p:extLst>
      <p:ext uri="{BB962C8B-B14F-4D97-AF65-F5344CB8AC3E}">
        <p14:creationId xmlns:p14="http://schemas.microsoft.com/office/powerpoint/2010/main" val="2213227177"/>
      </p:ext>
    </p:extLst>
  </p:cSld>
  <p:clrMap bg1="lt1" tx1="dk1" bg2="lt2" tx2="dk2" accent1="accent1" accent2="accent2" accent3="accent3" accent4="accent4" accent5="accent5" accent6="accent6" hlink="hlink" folHlink="folHlink"/>
  <p:hf sldNum="0" hd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p>
            <a:fld id="{DFFFE523-DCD2-4383-9EF6-259FC977C034}" type="slidenum">
              <a:rPr lang="pl-PL" smtClean="0"/>
              <a:pPr/>
              <a:t>1</a:t>
            </a:fld>
            <a:endParaRPr lang="pl-PL"/>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p:spPr>
        <p:txBody>
          <a:bodyPr/>
          <a:lstStyle/>
          <a:p>
            <a:pPr eaLnBrk="1" hangingPunct="1"/>
            <a:endParaRPr lang="pl-PL"/>
          </a:p>
        </p:txBody>
      </p:sp>
    </p:spTree>
    <p:extLst>
      <p:ext uri="{BB962C8B-B14F-4D97-AF65-F5344CB8AC3E}">
        <p14:creationId xmlns:p14="http://schemas.microsoft.com/office/powerpoint/2010/main" val="2559435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stopki 3"/>
          <p:cNvSpPr>
            <a:spLocks noGrp="1"/>
          </p:cNvSpPr>
          <p:nvPr>
            <p:ph type="ftr" sz="quarter" idx="10"/>
          </p:nvPr>
        </p:nvSpPr>
        <p:spPr/>
        <p:txBody>
          <a:bodyPr/>
          <a:lstStyle/>
          <a:p>
            <a:pPr>
              <a:defRPr/>
            </a:pPr>
            <a:r>
              <a:rPr lang="pl-PL"/>
              <a:t>aaaaa</a:t>
            </a:r>
          </a:p>
        </p:txBody>
      </p:sp>
    </p:spTree>
    <p:extLst>
      <p:ext uri="{BB962C8B-B14F-4D97-AF65-F5344CB8AC3E}">
        <p14:creationId xmlns:p14="http://schemas.microsoft.com/office/powerpoint/2010/main" val="1386593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801688" y="2349500"/>
            <a:ext cx="9090025" cy="1620838"/>
          </a:xfrm>
        </p:spPr>
        <p:txBody>
          <a:bodyPr/>
          <a:lstStyle/>
          <a:p>
            <a:r>
              <a:rPr lang="pl-PL"/>
              <a:t>Kliknij, aby edytować styl</a:t>
            </a:r>
          </a:p>
        </p:txBody>
      </p:sp>
      <p:sp>
        <p:nvSpPr>
          <p:cNvPr id="3" name="Podtytuł 2"/>
          <p:cNvSpPr>
            <a:spLocks noGrp="1"/>
          </p:cNvSpPr>
          <p:nvPr>
            <p:ph type="subTitle" idx="1"/>
          </p:nvPr>
        </p:nvSpPr>
        <p:spPr>
          <a:xfrm>
            <a:off x="1603375" y="4284663"/>
            <a:ext cx="7486650" cy="1931987"/>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a:t>Kliknij, aby edytować styl wzorca podtytułu</a:t>
            </a:r>
          </a:p>
        </p:txBody>
      </p:sp>
      <p:sp>
        <p:nvSpPr>
          <p:cNvPr id="4" name="Rectangle 4"/>
          <p:cNvSpPr>
            <a:spLocks noGrp="1" noChangeArrowheads="1"/>
          </p:cNvSpPr>
          <p:nvPr>
            <p:ph type="dt" sz="half" idx="10"/>
          </p:nvPr>
        </p:nvSpPr>
        <p:spPr/>
        <p:txBody>
          <a:bodyPr/>
          <a:lstStyle>
            <a:lvl1pPr>
              <a:defRPr/>
            </a:lvl1pPr>
          </a:lstStyle>
          <a:p>
            <a:pPr>
              <a:defRPr/>
            </a:pPr>
            <a:endParaRPr lang="pl-PL"/>
          </a:p>
        </p:txBody>
      </p:sp>
      <p:sp>
        <p:nvSpPr>
          <p:cNvPr id="5" name="Rectangle 5"/>
          <p:cNvSpPr>
            <a:spLocks noGrp="1" noChangeArrowheads="1"/>
          </p:cNvSpPr>
          <p:nvPr>
            <p:ph type="ftr" sz="quarter" idx="11"/>
          </p:nvPr>
        </p:nvSpPr>
        <p:spPr/>
        <p:txBody>
          <a:bodyPr/>
          <a:lstStyle>
            <a:lvl1pPr>
              <a:defRPr/>
            </a:lvl1pPr>
          </a:lstStyle>
          <a:p>
            <a:pPr>
              <a:defRPr/>
            </a:pPr>
            <a:endParaRPr lang="pl-PL"/>
          </a:p>
        </p:txBody>
      </p:sp>
      <p:sp>
        <p:nvSpPr>
          <p:cNvPr id="6" name="Rectangle 6"/>
          <p:cNvSpPr>
            <a:spLocks noGrp="1" noChangeArrowheads="1"/>
          </p:cNvSpPr>
          <p:nvPr>
            <p:ph type="sldNum" sz="quarter" idx="12"/>
          </p:nvPr>
        </p:nvSpPr>
        <p:spPr/>
        <p:txBody>
          <a:bodyPr/>
          <a:lstStyle>
            <a:lvl1pPr>
              <a:defRPr/>
            </a:lvl1pPr>
          </a:lstStyle>
          <a:p>
            <a:pPr>
              <a:defRPr/>
            </a:pPr>
            <a:fld id="{A4CA21EC-97FC-4D15-957B-C1C9CBABBF15}" type="slidenum">
              <a:rPr lang="pl-PL"/>
              <a:pPr>
                <a:defRPr/>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tuł i zawartość">
    <p:spTree>
      <p:nvGrpSpPr>
        <p:cNvPr id="1" name=""/>
        <p:cNvGrpSpPr/>
        <p:nvPr/>
      </p:nvGrpSpPr>
      <p:grpSpPr>
        <a:xfrm>
          <a:off x="0" y="0"/>
          <a:ext cx="0" cy="0"/>
          <a:chOff x="0" y="0"/>
          <a:chExt cx="0" cy="0"/>
        </a:xfrm>
      </p:grpSpPr>
      <p:pic>
        <p:nvPicPr>
          <p:cNvPr id="2" name="Obraz 6" descr="stale elementy strona edytowalna.jpg"/>
          <p:cNvPicPr>
            <a:picLocks noChangeAspect="1"/>
          </p:cNvPicPr>
          <p:nvPr userDrawn="1"/>
        </p:nvPicPr>
        <p:blipFill>
          <a:blip r:embed="rId2" cstate="print"/>
          <a:srcRect/>
          <a:stretch>
            <a:fillRect/>
          </a:stretch>
        </p:blipFill>
        <p:spPr bwMode="auto">
          <a:xfrm>
            <a:off x="0" y="3175"/>
            <a:ext cx="10693400" cy="7558088"/>
          </a:xfrm>
          <a:prstGeom prst="rect">
            <a:avLst/>
          </a:prstGeom>
          <a:noFill/>
          <a:ln w="9525">
            <a:noFill/>
            <a:miter lim="800000"/>
            <a:headEnd/>
            <a:tailEnd/>
          </a:ln>
        </p:spPr>
      </p:pic>
      <p:sp>
        <p:nvSpPr>
          <p:cNvPr id="3" name="Symbol zastępczy daty 3"/>
          <p:cNvSpPr>
            <a:spLocks noGrp="1"/>
          </p:cNvSpPr>
          <p:nvPr>
            <p:ph type="dt" sz="half" idx="10"/>
          </p:nvPr>
        </p:nvSpPr>
        <p:spPr>
          <a:xfrm>
            <a:off x="8370888" y="6999288"/>
            <a:ext cx="2495550" cy="525462"/>
          </a:xfrm>
        </p:spPr>
        <p:txBody>
          <a:bodyPr/>
          <a:lstStyle>
            <a:lvl1pPr>
              <a:defRPr/>
            </a:lvl1pPr>
          </a:lstStyle>
          <a:p>
            <a:pPr>
              <a:defRPr/>
            </a:pPr>
            <a:fld id="{DB17736F-0B7D-498C-95C7-7B2C7B0DBCAB}" type="datetime1">
              <a:rPr lang="pl-PL"/>
              <a:pPr>
                <a:defRPr/>
              </a:pPr>
              <a:t>22.03.2018</a:t>
            </a:fld>
            <a:endParaRPr lang="pl-PL"/>
          </a:p>
        </p:txBody>
      </p:sp>
      <p:sp>
        <p:nvSpPr>
          <p:cNvPr id="4" name="Symbol zastępczy stopki 4"/>
          <p:cNvSpPr>
            <a:spLocks noGrp="1"/>
          </p:cNvSpPr>
          <p:nvPr>
            <p:ph type="ftr" sz="quarter" idx="11"/>
          </p:nvPr>
        </p:nvSpPr>
        <p:spPr>
          <a:xfrm>
            <a:off x="233363" y="6999288"/>
            <a:ext cx="3387725" cy="525462"/>
          </a:xfrm>
        </p:spPr>
        <p:txBody>
          <a:bodyPr/>
          <a:lstStyle>
            <a:lvl1pPr>
              <a:defRPr/>
            </a:lvl1pPr>
          </a:lstStyle>
          <a:p>
            <a:pPr>
              <a:defRPr/>
            </a:pPr>
            <a:r>
              <a:rPr lang="pl-PL"/>
              <a:t> Tytuł prezentacji</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4988" y="303213"/>
            <a:ext cx="9623425" cy="1260475"/>
          </a:xfrm>
          <a:prstGeom prst="rect">
            <a:avLst/>
          </a:prstGeom>
          <a:noFill/>
          <a:ln w="9525">
            <a:noFill/>
            <a:miter lim="800000"/>
            <a:headEnd/>
            <a:tailEnd/>
          </a:ln>
        </p:spPr>
        <p:txBody>
          <a:bodyPr vert="horz" wrap="square" lIns="99499" tIns="49753" rIns="99499" bIns="49753" numCol="1" anchor="ctr" anchorCtr="0" compatLnSpc="1">
            <a:prstTxWarp prst="textNoShape">
              <a:avLst/>
            </a:prstTxWarp>
          </a:bodyPr>
          <a:lstStyle/>
          <a:p>
            <a:pPr lvl="0"/>
            <a:r>
              <a:rPr lang="pl-PL"/>
              <a:t>Kliknij, aby edytować styl wzorca tytułu</a:t>
            </a:r>
          </a:p>
        </p:txBody>
      </p:sp>
      <p:sp>
        <p:nvSpPr>
          <p:cNvPr id="1027" name="Rectangle 3"/>
          <p:cNvSpPr>
            <a:spLocks noGrp="1" noChangeArrowheads="1"/>
          </p:cNvSpPr>
          <p:nvPr>
            <p:ph type="body" idx="1"/>
          </p:nvPr>
        </p:nvSpPr>
        <p:spPr bwMode="auto">
          <a:xfrm>
            <a:off x="534988" y="1763713"/>
            <a:ext cx="9623425" cy="4991100"/>
          </a:xfrm>
          <a:prstGeom prst="rect">
            <a:avLst/>
          </a:prstGeom>
          <a:noFill/>
          <a:ln w="9525">
            <a:noFill/>
            <a:miter lim="800000"/>
            <a:headEnd/>
            <a:tailEnd/>
          </a:ln>
        </p:spPr>
        <p:txBody>
          <a:bodyPr vert="horz" wrap="square" lIns="99499" tIns="49753" rIns="99499" bIns="49753" numCol="1" anchor="t" anchorCtr="0" compatLnSpc="1">
            <a:prstTxWarp prst="textNoShape">
              <a:avLst/>
            </a:prstTxWarp>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1028" name="Rectangle 4"/>
          <p:cNvSpPr>
            <a:spLocks noGrp="1" noChangeArrowheads="1"/>
          </p:cNvSpPr>
          <p:nvPr>
            <p:ph type="dt" sz="half" idx="2"/>
          </p:nvPr>
        </p:nvSpPr>
        <p:spPr bwMode="auto">
          <a:xfrm>
            <a:off x="534988" y="6884988"/>
            <a:ext cx="2495550" cy="525462"/>
          </a:xfrm>
          <a:prstGeom prst="rect">
            <a:avLst/>
          </a:prstGeom>
          <a:noFill/>
          <a:ln w="9525">
            <a:noFill/>
            <a:miter lim="800000"/>
            <a:headEnd/>
            <a:tailEnd/>
          </a:ln>
          <a:effectLst/>
        </p:spPr>
        <p:txBody>
          <a:bodyPr vert="horz" wrap="square" lIns="99499" tIns="49753" rIns="99499" bIns="49753" numCol="1" anchor="t" anchorCtr="0" compatLnSpc="1">
            <a:prstTxWarp prst="textNoShape">
              <a:avLst/>
            </a:prstTxWarp>
          </a:bodyPr>
          <a:lstStyle>
            <a:lvl1pPr>
              <a:defRPr sz="1500"/>
            </a:lvl1pPr>
          </a:lstStyle>
          <a:p>
            <a:pPr>
              <a:defRPr/>
            </a:pPr>
            <a:fld id="{4678BDE6-B682-4029-809A-F0875211EA1B}" type="datetime1">
              <a:rPr lang="pl-PL"/>
              <a:pPr>
                <a:defRPr/>
              </a:pPr>
              <a:t>22.03.2018</a:t>
            </a:fld>
            <a:endParaRPr lang="pl-PL"/>
          </a:p>
        </p:txBody>
      </p:sp>
      <p:sp>
        <p:nvSpPr>
          <p:cNvPr id="1029" name="Rectangle 5"/>
          <p:cNvSpPr>
            <a:spLocks noGrp="1" noChangeArrowheads="1"/>
          </p:cNvSpPr>
          <p:nvPr>
            <p:ph type="ftr" sz="quarter" idx="3"/>
          </p:nvPr>
        </p:nvSpPr>
        <p:spPr bwMode="auto">
          <a:xfrm>
            <a:off x="3652838" y="6884988"/>
            <a:ext cx="3387725" cy="525462"/>
          </a:xfrm>
          <a:prstGeom prst="rect">
            <a:avLst/>
          </a:prstGeom>
          <a:noFill/>
          <a:ln w="9525">
            <a:noFill/>
            <a:miter lim="800000"/>
            <a:headEnd/>
            <a:tailEnd/>
          </a:ln>
          <a:effectLst/>
        </p:spPr>
        <p:txBody>
          <a:bodyPr vert="horz" wrap="square" lIns="99499" tIns="49753" rIns="99499" bIns="49753" numCol="1" anchor="t" anchorCtr="0" compatLnSpc="1">
            <a:prstTxWarp prst="textNoShape">
              <a:avLst/>
            </a:prstTxWarp>
          </a:bodyPr>
          <a:lstStyle>
            <a:lvl1pPr algn="ctr">
              <a:defRPr sz="1500"/>
            </a:lvl1pPr>
          </a:lstStyle>
          <a:p>
            <a:pPr>
              <a:defRPr/>
            </a:pPr>
            <a:endParaRPr lang="pl-PL"/>
          </a:p>
        </p:txBody>
      </p:sp>
      <p:sp>
        <p:nvSpPr>
          <p:cNvPr id="1030" name="Rectangle 6"/>
          <p:cNvSpPr>
            <a:spLocks noGrp="1" noChangeArrowheads="1"/>
          </p:cNvSpPr>
          <p:nvPr>
            <p:ph type="sldNum" sz="quarter" idx="4"/>
          </p:nvPr>
        </p:nvSpPr>
        <p:spPr bwMode="auto">
          <a:xfrm>
            <a:off x="7662863" y="6884988"/>
            <a:ext cx="2495550" cy="525462"/>
          </a:xfrm>
          <a:prstGeom prst="rect">
            <a:avLst/>
          </a:prstGeom>
          <a:noFill/>
          <a:ln w="9525">
            <a:noFill/>
            <a:miter lim="800000"/>
            <a:headEnd/>
            <a:tailEnd/>
          </a:ln>
          <a:effectLst/>
        </p:spPr>
        <p:txBody>
          <a:bodyPr vert="horz" wrap="square" lIns="99499" tIns="49753" rIns="99499" bIns="49753" numCol="1" anchor="t" anchorCtr="0" compatLnSpc="1">
            <a:prstTxWarp prst="textNoShape">
              <a:avLst/>
            </a:prstTxWarp>
          </a:bodyPr>
          <a:lstStyle>
            <a:lvl1pPr algn="r">
              <a:defRPr sz="1500"/>
            </a:lvl1pPr>
          </a:lstStyle>
          <a:p>
            <a:pPr>
              <a:defRPr/>
            </a:pPr>
            <a:fld id="{81D98E25-A1F5-49C0-88E3-1DB620B06C0D}" type="slidenum">
              <a:rPr lang="pl-PL"/>
              <a:pPr>
                <a:defRPr/>
              </a:pPr>
              <a:t>‹#›</a:t>
            </a:fld>
            <a:endParaRPr lang="pl-PL"/>
          </a:p>
        </p:txBody>
      </p:sp>
    </p:spTree>
  </p:cSld>
  <p:clrMap bg1="lt1" tx1="dk1" bg2="lt2" tx2="dk2" accent1="accent1" accent2="accent2" accent3="accent3" accent4="accent4" accent5="accent5" accent6="accent6" hlink="hlink" folHlink="folHlink"/>
  <p:sldLayoutIdLst>
    <p:sldLayoutId id="2147483724" r:id="rId1"/>
    <p:sldLayoutId id="2147483725" r:id="rId2"/>
  </p:sldLayoutIdLst>
  <p:hf sldNum="0" hdr="0"/>
  <p:txStyles>
    <p:titleStyle>
      <a:lvl1pPr algn="ctr" defTabSz="995363" rtl="0" eaLnBrk="0" fontAlgn="base" hangingPunct="0">
        <a:spcBef>
          <a:spcPct val="0"/>
        </a:spcBef>
        <a:spcAft>
          <a:spcPct val="0"/>
        </a:spcAft>
        <a:defRPr sz="4800">
          <a:solidFill>
            <a:schemeClr val="tx2"/>
          </a:solidFill>
          <a:latin typeface="+mj-lt"/>
          <a:ea typeface="+mj-ea"/>
          <a:cs typeface="+mj-cs"/>
        </a:defRPr>
      </a:lvl1pPr>
      <a:lvl2pPr algn="ctr" defTabSz="995363" rtl="0" eaLnBrk="0" fontAlgn="base" hangingPunct="0">
        <a:spcBef>
          <a:spcPct val="0"/>
        </a:spcBef>
        <a:spcAft>
          <a:spcPct val="0"/>
        </a:spcAft>
        <a:defRPr sz="4800">
          <a:solidFill>
            <a:schemeClr val="tx2"/>
          </a:solidFill>
          <a:latin typeface="Arial" charset="0"/>
        </a:defRPr>
      </a:lvl2pPr>
      <a:lvl3pPr algn="ctr" defTabSz="995363" rtl="0" eaLnBrk="0" fontAlgn="base" hangingPunct="0">
        <a:spcBef>
          <a:spcPct val="0"/>
        </a:spcBef>
        <a:spcAft>
          <a:spcPct val="0"/>
        </a:spcAft>
        <a:defRPr sz="4800">
          <a:solidFill>
            <a:schemeClr val="tx2"/>
          </a:solidFill>
          <a:latin typeface="Arial" charset="0"/>
        </a:defRPr>
      </a:lvl3pPr>
      <a:lvl4pPr algn="ctr" defTabSz="995363" rtl="0" eaLnBrk="0" fontAlgn="base" hangingPunct="0">
        <a:spcBef>
          <a:spcPct val="0"/>
        </a:spcBef>
        <a:spcAft>
          <a:spcPct val="0"/>
        </a:spcAft>
        <a:defRPr sz="4800">
          <a:solidFill>
            <a:schemeClr val="tx2"/>
          </a:solidFill>
          <a:latin typeface="Arial" charset="0"/>
        </a:defRPr>
      </a:lvl4pPr>
      <a:lvl5pPr algn="ctr" defTabSz="995363" rtl="0" eaLnBrk="0" fontAlgn="base" hangingPunct="0">
        <a:spcBef>
          <a:spcPct val="0"/>
        </a:spcBef>
        <a:spcAft>
          <a:spcPct val="0"/>
        </a:spcAft>
        <a:defRPr sz="4800">
          <a:solidFill>
            <a:schemeClr val="tx2"/>
          </a:solidFill>
          <a:latin typeface="Arial" charset="0"/>
        </a:defRPr>
      </a:lvl5pPr>
      <a:lvl6pPr marL="457200" algn="ctr" defTabSz="995363" rtl="0" fontAlgn="base">
        <a:spcBef>
          <a:spcPct val="0"/>
        </a:spcBef>
        <a:spcAft>
          <a:spcPct val="0"/>
        </a:spcAft>
        <a:defRPr sz="4800">
          <a:solidFill>
            <a:schemeClr val="tx2"/>
          </a:solidFill>
          <a:latin typeface="Arial" charset="0"/>
        </a:defRPr>
      </a:lvl6pPr>
      <a:lvl7pPr marL="914400" algn="ctr" defTabSz="995363" rtl="0" fontAlgn="base">
        <a:spcBef>
          <a:spcPct val="0"/>
        </a:spcBef>
        <a:spcAft>
          <a:spcPct val="0"/>
        </a:spcAft>
        <a:defRPr sz="4800">
          <a:solidFill>
            <a:schemeClr val="tx2"/>
          </a:solidFill>
          <a:latin typeface="Arial" charset="0"/>
        </a:defRPr>
      </a:lvl7pPr>
      <a:lvl8pPr marL="1371600" algn="ctr" defTabSz="995363" rtl="0" fontAlgn="base">
        <a:spcBef>
          <a:spcPct val="0"/>
        </a:spcBef>
        <a:spcAft>
          <a:spcPct val="0"/>
        </a:spcAft>
        <a:defRPr sz="4800">
          <a:solidFill>
            <a:schemeClr val="tx2"/>
          </a:solidFill>
          <a:latin typeface="Arial" charset="0"/>
        </a:defRPr>
      </a:lvl8pPr>
      <a:lvl9pPr marL="1828800" algn="ctr" defTabSz="995363" rtl="0" fontAlgn="base">
        <a:spcBef>
          <a:spcPct val="0"/>
        </a:spcBef>
        <a:spcAft>
          <a:spcPct val="0"/>
        </a:spcAft>
        <a:defRPr sz="4800">
          <a:solidFill>
            <a:schemeClr val="tx2"/>
          </a:solidFill>
          <a:latin typeface="Arial" charset="0"/>
        </a:defRPr>
      </a:lvl9pPr>
    </p:titleStyle>
    <p:bodyStyle>
      <a:lvl1pPr marL="373063" indent="-373063" algn="l" defTabSz="995363" rtl="0" eaLnBrk="0" fontAlgn="base" hangingPunct="0">
        <a:spcBef>
          <a:spcPct val="20000"/>
        </a:spcBef>
        <a:spcAft>
          <a:spcPct val="0"/>
        </a:spcAft>
        <a:buChar char="•"/>
        <a:defRPr sz="3500">
          <a:solidFill>
            <a:schemeClr val="tx1"/>
          </a:solidFill>
          <a:latin typeface="+mn-lt"/>
          <a:ea typeface="+mn-ea"/>
          <a:cs typeface="+mn-cs"/>
        </a:defRPr>
      </a:lvl1pPr>
      <a:lvl2pPr marL="809625" indent="-311150" algn="l" defTabSz="995363" rtl="0" eaLnBrk="0" fontAlgn="base" hangingPunct="0">
        <a:spcBef>
          <a:spcPct val="20000"/>
        </a:spcBef>
        <a:spcAft>
          <a:spcPct val="0"/>
        </a:spcAft>
        <a:buChar char="–"/>
        <a:defRPr sz="3000">
          <a:solidFill>
            <a:schemeClr val="tx1"/>
          </a:solidFill>
          <a:latin typeface="+mn-lt"/>
        </a:defRPr>
      </a:lvl2pPr>
      <a:lvl3pPr marL="1244600" indent="-249238" algn="l" defTabSz="995363" rtl="0" eaLnBrk="0" fontAlgn="base" hangingPunct="0">
        <a:spcBef>
          <a:spcPct val="20000"/>
        </a:spcBef>
        <a:spcAft>
          <a:spcPct val="0"/>
        </a:spcAft>
        <a:buChar char="•"/>
        <a:defRPr sz="2600">
          <a:solidFill>
            <a:schemeClr val="tx1"/>
          </a:solidFill>
          <a:latin typeface="+mn-lt"/>
        </a:defRPr>
      </a:lvl3pPr>
      <a:lvl4pPr marL="1741488" indent="-247650" algn="l" defTabSz="995363" rtl="0" eaLnBrk="0" fontAlgn="base" hangingPunct="0">
        <a:spcBef>
          <a:spcPct val="20000"/>
        </a:spcBef>
        <a:spcAft>
          <a:spcPct val="0"/>
        </a:spcAft>
        <a:buChar char="–"/>
        <a:defRPr sz="2200">
          <a:solidFill>
            <a:schemeClr val="tx1"/>
          </a:solidFill>
          <a:latin typeface="+mn-lt"/>
        </a:defRPr>
      </a:lvl4pPr>
      <a:lvl5pPr marL="2239963" indent="-249238" algn="l" defTabSz="995363" rtl="0" eaLnBrk="0" fontAlgn="base" hangingPunct="0">
        <a:spcBef>
          <a:spcPct val="20000"/>
        </a:spcBef>
        <a:spcAft>
          <a:spcPct val="0"/>
        </a:spcAft>
        <a:buChar char="»"/>
        <a:defRPr sz="2200">
          <a:solidFill>
            <a:schemeClr val="tx1"/>
          </a:solidFill>
          <a:latin typeface="+mn-lt"/>
        </a:defRPr>
      </a:lvl5pPr>
      <a:lvl6pPr marL="2697163" indent="-249238" algn="l" defTabSz="995363" rtl="0" fontAlgn="base">
        <a:spcBef>
          <a:spcPct val="20000"/>
        </a:spcBef>
        <a:spcAft>
          <a:spcPct val="0"/>
        </a:spcAft>
        <a:buChar char="»"/>
        <a:defRPr sz="2200">
          <a:solidFill>
            <a:schemeClr val="tx1"/>
          </a:solidFill>
          <a:latin typeface="+mn-lt"/>
        </a:defRPr>
      </a:lvl6pPr>
      <a:lvl7pPr marL="3154363" indent="-249238" algn="l" defTabSz="995363" rtl="0" fontAlgn="base">
        <a:spcBef>
          <a:spcPct val="20000"/>
        </a:spcBef>
        <a:spcAft>
          <a:spcPct val="0"/>
        </a:spcAft>
        <a:buChar char="»"/>
        <a:defRPr sz="2200">
          <a:solidFill>
            <a:schemeClr val="tx1"/>
          </a:solidFill>
          <a:latin typeface="+mn-lt"/>
        </a:defRPr>
      </a:lvl7pPr>
      <a:lvl8pPr marL="3611563" indent="-249238" algn="l" defTabSz="995363" rtl="0" fontAlgn="base">
        <a:spcBef>
          <a:spcPct val="20000"/>
        </a:spcBef>
        <a:spcAft>
          <a:spcPct val="0"/>
        </a:spcAft>
        <a:buChar char="»"/>
        <a:defRPr sz="2200">
          <a:solidFill>
            <a:schemeClr val="tx1"/>
          </a:solidFill>
          <a:latin typeface="+mn-lt"/>
        </a:defRPr>
      </a:lvl8pPr>
      <a:lvl9pPr marL="4068763" indent="-249238" algn="l" defTabSz="995363" rtl="0" fontAlgn="base">
        <a:spcBef>
          <a:spcPct val="20000"/>
        </a:spcBef>
        <a:spcAft>
          <a:spcPct val="0"/>
        </a:spcAft>
        <a:buChar char="»"/>
        <a:defRPr sz="22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9.tmp"/></Relationships>
</file>

<file path=ppt/slides/_rels/slide12.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6"/>
          <p:cNvSpPr txBox="1">
            <a:spLocks noChangeArrowheads="1"/>
          </p:cNvSpPr>
          <p:nvPr/>
        </p:nvSpPr>
        <p:spPr bwMode="auto">
          <a:xfrm>
            <a:off x="-197916" y="5508823"/>
            <a:ext cx="10693400" cy="1569596"/>
          </a:xfrm>
          <a:prstGeom prst="rect">
            <a:avLst/>
          </a:prstGeom>
          <a:solidFill>
            <a:srgbClr val="FF0000">
              <a:alpha val="0"/>
            </a:srgbClr>
          </a:solidFill>
          <a:ln w="9525">
            <a:noFill/>
            <a:miter lim="800000"/>
            <a:headEnd/>
            <a:tailEnd/>
          </a:ln>
        </p:spPr>
        <p:txBody>
          <a:bodyPr wrap="square" lIns="91376" tIns="45688" rIns="91376" bIns="45688">
            <a:spAutoFit/>
          </a:bodyPr>
          <a:lstStyle/>
          <a:p>
            <a:pPr algn="ctr" defTabSz="995363"/>
            <a:r>
              <a:rPr lang="pl-PL" sz="3200" b="1" dirty="0">
                <a:solidFill>
                  <a:srgbClr val="C00000"/>
                </a:solidFill>
                <a:latin typeface="Tahoma" pitchFamily="34" charset="0"/>
                <a:cs typeface="Arial" charset="0"/>
              </a:rPr>
              <a:t>        KLASA SPORTOWA</a:t>
            </a:r>
          </a:p>
          <a:p>
            <a:pPr algn="ctr" defTabSz="995363"/>
            <a:r>
              <a:rPr lang="pl-PL" sz="3200" dirty="0">
                <a:solidFill>
                  <a:srgbClr val="C00000"/>
                </a:solidFill>
                <a:latin typeface="Tahoma" pitchFamily="34" charset="0"/>
                <a:cs typeface="Arial" charset="0"/>
              </a:rPr>
              <a:t>	ROK SZKOLNY 2018/2019</a:t>
            </a:r>
          </a:p>
          <a:p>
            <a:pPr algn="ctr" defTabSz="995363"/>
            <a:r>
              <a:rPr lang="pl-PL" sz="3200" dirty="0">
                <a:solidFill>
                  <a:srgbClr val="C00000"/>
                </a:solidFill>
                <a:latin typeface="Tahoma" pitchFamily="34" charset="0"/>
                <a:cs typeface="Arial" charset="0"/>
              </a:rPr>
              <a:t>       IV SP w DYWITACH</a:t>
            </a:r>
            <a:endParaRPr lang="pl-PL" sz="3200" dirty="0">
              <a:solidFill>
                <a:srgbClr val="C00000"/>
              </a:solidFill>
              <a:cs typeface="Arial" charset="0"/>
            </a:endParaRPr>
          </a:p>
        </p:txBody>
      </p:sp>
      <p:pic>
        <p:nvPicPr>
          <p:cNvPr id="3379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7049" y="-10615613"/>
            <a:ext cx="952717" cy="1920042"/>
          </a:xfrm>
          <a:prstGeom prst="rect">
            <a:avLst/>
          </a:prstGeom>
          <a:noFill/>
          <a:ln>
            <a:noFill/>
          </a:ln>
          <a:scene3d>
            <a:camera prst="orthographicFront">
              <a:rot lat="5400000" lon="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Znalezione obrazy dla zapytania gmina dywity">
            <a:extLst>
              <a:ext uri="{FF2B5EF4-FFF2-40B4-BE49-F238E27FC236}">
                <a16:creationId xmlns:a16="http://schemas.microsoft.com/office/drawing/2014/main" id="{AC81CDA9-FAF5-4301-9575-E6F0E6CFB52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12979" y="252239"/>
            <a:ext cx="2304256" cy="115212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Znalezione obrazy dla zapytania gmina dywity">
            <a:extLst>
              <a:ext uri="{FF2B5EF4-FFF2-40B4-BE49-F238E27FC236}">
                <a16:creationId xmlns:a16="http://schemas.microsoft.com/office/drawing/2014/main" id="{BDE32A20-DC94-409C-A778-7D25681901C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91228" y="252239"/>
            <a:ext cx="2304256" cy="115212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Karta biegacza">
            <a:extLst>
              <a:ext uri="{FF2B5EF4-FFF2-40B4-BE49-F238E27FC236}">
                <a16:creationId xmlns:a16="http://schemas.microsoft.com/office/drawing/2014/main" id="{6AF44853-7860-4A9B-8770-EAF7C932A82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0156" y="350481"/>
            <a:ext cx="936104" cy="95564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60D36CAA-2F77-4BB9-87EF-334C4AF69B68}"/>
              </a:ext>
            </a:extLst>
          </p:cNvPr>
          <p:cNvSpPr>
            <a:spLocks noGrp="1"/>
          </p:cNvSpPr>
          <p:nvPr>
            <p:ph type="dt" sz="half" idx="10"/>
          </p:nvPr>
        </p:nvSpPr>
        <p:spPr/>
        <p:txBody>
          <a:bodyPr/>
          <a:lstStyle/>
          <a:p>
            <a:pPr>
              <a:defRPr/>
            </a:pPr>
            <a:endParaRPr lang="pl-PL" dirty="0"/>
          </a:p>
        </p:txBody>
      </p:sp>
      <p:sp>
        <p:nvSpPr>
          <p:cNvPr id="3" name="Symbol zastępczy stopki 2">
            <a:extLst>
              <a:ext uri="{FF2B5EF4-FFF2-40B4-BE49-F238E27FC236}">
                <a16:creationId xmlns:a16="http://schemas.microsoft.com/office/drawing/2014/main" id="{AABAC0CE-B91A-433C-8309-2C25889C3713}"/>
              </a:ext>
            </a:extLst>
          </p:cNvPr>
          <p:cNvSpPr>
            <a:spLocks noGrp="1"/>
          </p:cNvSpPr>
          <p:nvPr>
            <p:ph type="ftr" sz="quarter" idx="11"/>
          </p:nvPr>
        </p:nvSpPr>
        <p:spPr/>
        <p:txBody>
          <a:bodyPr/>
          <a:lstStyle/>
          <a:p>
            <a:pPr>
              <a:defRPr/>
            </a:pPr>
            <a:endParaRPr lang="pl-PL" dirty="0"/>
          </a:p>
        </p:txBody>
      </p:sp>
      <p:pic>
        <p:nvPicPr>
          <p:cNvPr id="4" name="Picture 2" descr="Znalezione obrazy dla zapytania gmina dywity">
            <a:extLst>
              <a:ext uri="{FF2B5EF4-FFF2-40B4-BE49-F238E27FC236}">
                <a16:creationId xmlns:a16="http://schemas.microsoft.com/office/drawing/2014/main" id="{93D908BD-9675-4ACC-899B-38DF18530B7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44469" y="36513"/>
            <a:ext cx="2304256" cy="1152128"/>
          </a:xfrm>
          <a:prstGeom prst="rect">
            <a:avLst/>
          </a:prstGeom>
          <a:noFill/>
          <a:extLst>
            <a:ext uri="{909E8E84-426E-40DD-AFC4-6F175D3DCCD1}">
              <a14:hiddenFill xmlns:a14="http://schemas.microsoft.com/office/drawing/2010/main">
                <a:solidFill>
                  <a:srgbClr val="FFFFFF"/>
                </a:solidFill>
              </a14:hiddenFill>
            </a:ext>
          </a:extLst>
        </p:spPr>
      </p:pic>
      <p:sp>
        <p:nvSpPr>
          <p:cNvPr id="5" name="pole tekstowe 4">
            <a:extLst>
              <a:ext uri="{FF2B5EF4-FFF2-40B4-BE49-F238E27FC236}">
                <a16:creationId xmlns:a16="http://schemas.microsoft.com/office/drawing/2014/main" id="{E4C0D1BA-E16B-4289-990F-99239627AFBB}"/>
              </a:ext>
            </a:extLst>
          </p:cNvPr>
          <p:cNvSpPr txBox="1"/>
          <p:nvPr/>
        </p:nvSpPr>
        <p:spPr>
          <a:xfrm>
            <a:off x="2826420" y="756295"/>
            <a:ext cx="5040560" cy="415498"/>
          </a:xfrm>
          <a:prstGeom prst="rect">
            <a:avLst/>
          </a:prstGeom>
          <a:noFill/>
        </p:spPr>
        <p:txBody>
          <a:bodyPr wrap="square" rtlCol="0">
            <a:spAutoFit/>
          </a:bodyPr>
          <a:lstStyle/>
          <a:p>
            <a:pPr algn="ctr"/>
            <a:r>
              <a:rPr lang="pl-PL" dirty="0">
                <a:solidFill>
                  <a:srgbClr val="FF0000"/>
                </a:solidFill>
              </a:rPr>
              <a:t>REKRUTACJA</a:t>
            </a:r>
          </a:p>
        </p:txBody>
      </p:sp>
      <p:sp>
        <p:nvSpPr>
          <p:cNvPr id="6" name="pole tekstowe 5">
            <a:extLst>
              <a:ext uri="{FF2B5EF4-FFF2-40B4-BE49-F238E27FC236}">
                <a16:creationId xmlns:a16="http://schemas.microsoft.com/office/drawing/2014/main" id="{47D7AE6C-C73D-4D09-BD14-DC68C0AB1275}"/>
              </a:ext>
            </a:extLst>
          </p:cNvPr>
          <p:cNvSpPr txBox="1"/>
          <p:nvPr/>
        </p:nvSpPr>
        <p:spPr>
          <a:xfrm>
            <a:off x="1314252" y="1692399"/>
            <a:ext cx="8280920" cy="3970318"/>
          </a:xfrm>
          <a:prstGeom prst="rect">
            <a:avLst/>
          </a:prstGeom>
          <a:noFill/>
        </p:spPr>
        <p:txBody>
          <a:bodyPr wrap="square" rtlCol="0">
            <a:spAutoFit/>
          </a:bodyPr>
          <a:lstStyle/>
          <a:p>
            <a:endParaRPr lang="pl-PL" dirty="0"/>
          </a:p>
          <a:p>
            <a:r>
              <a:rPr lang="pl-PL" dirty="0"/>
              <a:t>KRYTERIA DOBORU KANDYDATÓW DO KLASY SPORTOWEJ:</a:t>
            </a:r>
          </a:p>
          <a:p>
            <a:endParaRPr lang="pl-PL" dirty="0"/>
          </a:p>
          <a:p>
            <a:endParaRPr lang="pl-PL" dirty="0"/>
          </a:p>
          <a:p>
            <a:r>
              <a:rPr lang="pl-PL" dirty="0"/>
              <a:t>Dobry stan zdrowia, potwierdzony aktualnymi badaniami lekarskimi</a:t>
            </a:r>
          </a:p>
          <a:p>
            <a:endParaRPr lang="pl-PL" dirty="0"/>
          </a:p>
          <a:p>
            <a:r>
              <a:rPr lang="pl-PL" dirty="0"/>
              <a:t>Złożenie wniosku oraz podania o przyjęcie do szkoły przez rodziców/opiekunów prawnych</a:t>
            </a:r>
          </a:p>
          <a:p>
            <a:endParaRPr lang="pl-PL" dirty="0"/>
          </a:p>
          <a:p>
            <a:r>
              <a:rPr lang="pl-PL" dirty="0"/>
              <a:t>Uczestnictwo i spełnienie norm w teście sprawności fizycznej opracowanym przez PZPN i PZLA</a:t>
            </a:r>
          </a:p>
          <a:p>
            <a:endParaRPr lang="pl-PL" dirty="0"/>
          </a:p>
        </p:txBody>
      </p:sp>
      <p:sp>
        <p:nvSpPr>
          <p:cNvPr id="7" name="Strzałka: w prawo 6">
            <a:extLst>
              <a:ext uri="{FF2B5EF4-FFF2-40B4-BE49-F238E27FC236}">
                <a16:creationId xmlns:a16="http://schemas.microsoft.com/office/drawing/2014/main" id="{C9ADAFDE-3868-43AD-B929-E043FC235946}"/>
              </a:ext>
            </a:extLst>
          </p:cNvPr>
          <p:cNvSpPr/>
          <p:nvPr/>
        </p:nvSpPr>
        <p:spPr bwMode="auto">
          <a:xfrm>
            <a:off x="810196" y="3041701"/>
            <a:ext cx="432048" cy="296868"/>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95363" rtl="0" eaLnBrk="1" fontAlgn="base" latinLnBrk="0" hangingPunct="1">
              <a:lnSpc>
                <a:spcPct val="100000"/>
              </a:lnSpc>
              <a:spcBef>
                <a:spcPct val="0"/>
              </a:spcBef>
              <a:spcAft>
                <a:spcPct val="0"/>
              </a:spcAft>
              <a:buClrTx/>
              <a:buSzTx/>
              <a:buFontTx/>
              <a:buNone/>
              <a:tabLst/>
            </a:pPr>
            <a:endParaRPr kumimoji="0" lang="pl-PL" sz="2100" b="0" i="0" u="none" strike="noStrike" cap="none" normalizeH="0" baseline="0">
              <a:ln>
                <a:noFill/>
              </a:ln>
              <a:solidFill>
                <a:schemeClr val="tx1"/>
              </a:solidFill>
              <a:effectLst/>
              <a:latin typeface="Arial" charset="0"/>
            </a:endParaRPr>
          </a:p>
        </p:txBody>
      </p:sp>
      <p:sp>
        <p:nvSpPr>
          <p:cNvPr id="8" name="Strzałka: w prawo 7">
            <a:extLst>
              <a:ext uri="{FF2B5EF4-FFF2-40B4-BE49-F238E27FC236}">
                <a16:creationId xmlns:a16="http://schemas.microsoft.com/office/drawing/2014/main" id="{16B99BB1-232F-415C-94B7-1839FA5374F1}"/>
              </a:ext>
            </a:extLst>
          </p:cNvPr>
          <p:cNvSpPr/>
          <p:nvPr/>
        </p:nvSpPr>
        <p:spPr bwMode="auto">
          <a:xfrm>
            <a:off x="810196" y="3677558"/>
            <a:ext cx="432048" cy="296868"/>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95363" rtl="0" eaLnBrk="1" fontAlgn="base" latinLnBrk="0" hangingPunct="1">
              <a:lnSpc>
                <a:spcPct val="100000"/>
              </a:lnSpc>
              <a:spcBef>
                <a:spcPct val="0"/>
              </a:spcBef>
              <a:spcAft>
                <a:spcPct val="0"/>
              </a:spcAft>
              <a:buClrTx/>
              <a:buSzTx/>
              <a:buFontTx/>
              <a:buNone/>
              <a:tabLst/>
            </a:pPr>
            <a:endParaRPr kumimoji="0" lang="pl-PL" sz="2100" b="0" i="0" u="none" strike="noStrike" cap="none" normalizeH="0" baseline="0">
              <a:ln>
                <a:noFill/>
              </a:ln>
              <a:solidFill>
                <a:schemeClr val="tx1"/>
              </a:solidFill>
              <a:effectLst/>
              <a:latin typeface="Arial" charset="0"/>
            </a:endParaRPr>
          </a:p>
        </p:txBody>
      </p:sp>
      <p:sp>
        <p:nvSpPr>
          <p:cNvPr id="9" name="Strzałka: w prawo 8">
            <a:extLst>
              <a:ext uri="{FF2B5EF4-FFF2-40B4-BE49-F238E27FC236}">
                <a16:creationId xmlns:a16="http://schemas.microsoft.com/office/drawing/2014/main" id="{8209D455-FFD3-400C-8BB7-0AA23E368289}"/>
              </a:ext>
            </a:extLst>
          </p:cNvPr>
          <p:cNvSpPr/>
          <p:nvPr/>
        </p:nvSpPr>
        <p:spPr bwMode="auto">
          <a:xfrm>
            <a:off x="867587" y="4652405"/>
            <a:ext cx="432048" cy="296868"/>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95363" rtl="0" eaLnBrk="1" fontAlgn="base" latinLnBrk="0" hangingPunct="1">
              <a:lnSpc>
                <a:spcPct val="100000"/>
              </a:lnSpc>
              <a:spcBef>
                <a:spcPct val="0"/>
              </a:spcBef>
              <a:spcAft>
                <a:spcPct val="0"/>
              </a:spcAft>
              <a:buClrTx/>
              <a:buSzTx/>
              <a:buFontTx/>
              <a:buNone/>
              <a:tabLst/>
            </a:pPr>
            <a:endParaRPr kumimoji="0" lang="pl-PL" sz="2100" b="0" i="0" u="none" strike="noStrike" cap="none" normalizeH="0" baseline="0">
              <a:ln>
                <a:noFill/>
              </a:ln>
              <a:solidFill>
                <a:schemeClr val="tx1"/>
              </a:solidFill>
              <a:effectLst/>
              <a:latin typeface="Arial" charset="0"/>
            </a:endParaRPr>
          </a:p>
        </p:txBody>
      </p:sp>
      <p:pic>
        <p:nvPicPr>
          <p:cNvPr id="10" name="Picture 2" descr="Karta biegacza">
            <a:extLst>
              <a:ext uri="{FF2B5EF4-FFF2-40B4-BE49-F238E27FC236}">
                <a16:creationId xmlns:a16="http://schemas.microsoft.com/office/drawing/2014/main" id="{49A04577-A799-4FCB-9903-7ED77CD1906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75092" y="5688653"/>
            <a:ext cx="936104" cy="955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418364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D9AC5389-C0BA-4627-9C48-C16B6B6034CF}"/>
              </a:ext>
            </a:extLst>
          </p:cNvPr>
          <p:cNvSpPr>
            <a:spLocks noGrp="1"/>
          </p:cNvSpPr>
          <p:nvPr>
            <p:ph type="dt" sz="half" idx="10"/>
          </p:nvPr>
        </p:nvSpPr>
        <p:spPr/>
        <p:txBody>
          <a:bodyPr/>
          <a:lstStyle/>
          <a:p>
            <a:pPr>
              <a:defRPr/>
            </a:pPr>
            <a:endParaRPr lang="pl-PL" dirty="0"/>
          </a:p>
        </p:txBody>
      </p:sp>
      <p:sp>
        <p:nvSpPr>
          <p:cNvPr id="3" name="Symbol zastępczy stopki 2">
            <a:extLst>
              <a:ext uri="{FF2B5EF4-FFF2-40B4-BE49-F238E27FC236}">
                <a16:creationId xmlns:a16="http://schemas.microsoft.com/office/drawing/2014/main" id="{5E2240BD-CA97-4129-A8C6-8A9DBDD99F1D}"/>
              </a:ext>
            </a:extLst>
          </p:cNvPr>
          <p:cNvSpPr>
            <a:spLocks noGrp="1"/>
          </p:cNvSpPr>
          <p:nvPr>
            <p:ph type="ftr" sz="quarter" idx="11"/>
          </p:nvPr>
        </p:nvSpPr>
        <p:spPr/>
        <p:txBody>
          <a:bodyPr/>
          <a:lstStyle/>
          <a:p>
            <a:pPr>
              <a:defRPr/>
            </a:pPr>
            <a:r>
              <a:rPr lang="pl-PL" dirty="0"/>
              <a:t> </a:t>
            </a:r>
          </a:p>
        </p:txBody>
      </p:sp>
      <p:sp>
        <p:nvSpPr>
          <p:cNvPr id="4" name="pole tekstowe 3">
            <a:extLst>
              <a:ext uri="{FF2B5EF4-FFF2-40B4-BE49-F238E27FC236}">
                <a16:creationId xmlns:a16="http://schemas.microsoft.com/office/drawing/2014/main" id="{0CFCF041-394C-4DA7-8652-31B16EA27ECF}"/>
              </a:ext>
            </a:extLst>
          </p:cNvPr>
          <p:cNvSpPr txBox="1"/>
          <p:nvPr/>
        </p:nvSpPr>
        <p:spPr>
          <a:xfrm>
            <a:off x="2610396" y="612279"/>
            <a:ext cx="5616624" cy="415498"/>
          </a:xfrm>
          <a:prstGeom prst="rect">
            <a:avLst/>
          </a:prstGeom>
          <a:noFill/>
        </p:spPr>
        <p:txBody>
          <a:bodyPr wrap="square" rtlCol="0">
            <a:spAutoFit/>
          </a:bodyPr>
          <a:lstStyle/>
          <a:p>
            <a:pPr algn="ctr"/>
            <a:r>
              <a:rPr lang="pl-PL" dirty="0">
                <a:solidFill>
                  <a:srgbClr val="FF0000"/>
                </a:solidFill>
              </a:rPr>
              <a:t>HARMONOGRAM</a:t>
            </a:r>
          </a:p>
        </p:txBody>
      </p:sp>
      <p:pic>
        <p:nvPicPr>
          <p:cNvPr id="6" name="Picture 2" descr="Znalezione obrazy dla zapytania gmina dywity">
            <a:extLst>
              <a:ext uri="{FF2B5EF4-FFF2-40B4-BE49-F238E27FC236}">
                <a16:creationId xmlns:a16="http://schemas.microsoft.com/office/drawing/2014/main" id="{6385C5B8-9AD6-482B-8A77-128A9B9BE87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44469" y="36513"/>
            <a:ext cx="2304256" cy="115212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Karta biegacza">
            <a:extLst>
              <a:ext uri="{FF2B5EF4-FFF2-40B4-BE49-F238E27FC236}">
                <a16:creationId xmlns:a16="http://schemas.microsoft.com/office/drawing/2014/main" id="{81E7ED7B-F6B6-4A7D-8556-280F87CC161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18663" y="6156895"/>
            <a:ext cx="936104" cy="955643"/>
          </a:xfrm>
          <a:prstGeom prst="rect">
            <a:avLst/>
          </a:prstGeom>
          <a:noFill/>
          <a:extLst>
            <a:ext uri="{909E8E84-426E-40DD-AFC4-6F175D3DCCD1}">
              <a14:hiddenFill xmlns:a14="http://schemas.microsoft.com/office/drawing/2010/main">
                <a:solidFill>
                  <a:srgbClr val="FFFFFF"/>
                </a:solidFill>
              </a14:hiddenFill>
            </a:ext>
          </a:extLst>
        </p:spPr>
      </p:pic>
      <p:pic>
        <p:nvPicPr>
          <p:cNvPr id="19" name="Obraz 18" descr="Wycinek ekranu">
            <a:extLst>
              <a:ext uri="{FF2B5EF4-FFF2-40B4-BE49-F238E27FC236}">
                <a16:creationId xmlns:a16="http://schemas.microsoft.com/office/drawing/2014/main" id="{862028F6-F64A-4E71-94CA-EE3A0ECD29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6240" y="1296226"/>
            <a:ext cx="8280919" cy="5595476"/>
          </a:xfrm>
          <a:prstGeom prst="rect">
            <a:avLst/>
          </a:prstGeom>
        </p:spPr>
      </p:pic>
    </p:spTree>
    <p:extLst>
      <p:ext uri="{BB962C8B-B14F-4D97-AF65-F5344CB8AC3E}">
        <p14:creationId xmlns:p14="http://schemas.microsoft.com/office/powerpoint/2010/main" val="253111255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74158F59-7C11-4FE8-9A30-F453613F2F96}"/>
              </a:ext>
            </a:extLst>
          </p:cNvPr>
          <p:cNvSpPr>
            <a:spLocks noGrp="1"/>
          </p:cNvSpPr>
          <p:nvPr>
            <p:ph type="dt" sz="half" idx="10"/>
          </p:nvPr>
        </p:nvSpPr>
        <p:spPr/>
        <p:txBody>
          <a:bodyPr/>
          <a:lstStyle/>
          <a:p>
            <a:pPr>
              <a:defRPr/>
            </a:pPr>
            <a:endParaRPr lang="pl-PL" dirty="0"/>
          </a:p>
        </p:txBody>
      </p:sp>
      <p:sp>
        <p:nvSpPr>
          <p:cNvPr id="3" name="Symbol zastępczy stopki 2">
            <a:extLst>
              <a:ext uri="{FF2B5EF4-FFF2-40B4-BE49-F238E27FC236}">
                <a16:creationId xmlns:a16="http://schemas.microsoft.com/office/drawing/2014/main" id="{2C7DEE6E-65AA-466A-A33E-FB6699CBFFF1}"/>
              </a:ext>
            </a:extLst>
          </p:cNvPr>
          <p:cNvSpPr>
            <a:spLocks noGrp="1"/>
          </p:cNvSpPr>
          <p:nvPr>
            <p:ph type="ftr" sz="quarter" idx="11"/>
          </p:nvPr>
        </p:nvSpPr>
        <p:spPr/>
        <p:txBody>
          <a:bodyPr/>
          <a:lstStyle/>
          <a:p>
            <a:pPr>
              <a:defRPr/>
            </a:pPr>
            <a:endParaRPr lang="pl-PL" dirty="0"/>
          </a:p>
        </p:txBody>
      </p:sp>
      <p:pic>
        <p:nvPicPr>
          <p:cNvPr id="4" name="Picture 2" descr="Znalezione obrazy dla zapytania gmina dywity">
            <a:extLst>
              <a:ext uri="{FF2B5EF4-FFF2-40B4-BE49-F238E27FC236}">
                <a16:creationId xmlns:a16="http://schemas.microsoft.com/office/drawing/2014/main" id="{F09F8091-FB4D-4507-86E1-5612F810CD0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44469" y="36513"/>
            <a:ext cx="2304256" cy="1152128"/>
          </a:xfrm>
          <a:prstGeom prst="rect">
            <a:avLst/>
          </a:prstGeom>
          <a:noFill/>
          <a:extLst>
            <a:ext uri="{909E8E84-426E-40DD-AFC4-6F175D3DCCD1}">
              <a14:hiddenFill xmlns:a14="http://schemas.microsoft.com/office/drawing/2010/main">
                <a:solidFill>
                  <a:srgbClr val="FFFFFF"/>
                </a:solidFill>
              </a14:hiddenFill>
            </a:ext>
          </a:extLst>
        </p:spPr>
      </p:pic>
      <p:pic>
        <p:nvPicPr>
          <p:cNvPr id="10" name="Obraz 9" descr="Wycinek ekranu">
            <a:extLst>
              <a:ext uri="{FF2B5EF4-FFF2-40B4-BE49-F238E27FC236}">
                <a16:creationId xmlns:a16="http://schemas.microsoft.com/office/drawing/2014/main" id="{907AD0E2-2729-4E32-B265-99C4B5CFE3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6220" y="1674043"/>
            <a:ext cx="9145016" cy="5345019"/>
          </a:xfrm>
          <a:prstGeom prst="rect">
            <a:avLst/>
          </a:prstGeom>
        </p:spPr>
      </p:pic>
      <p:sp>
        <p:nvSpPr>
          <p:cNvPr id="12" name="Prostokąt 11">
            <a:extLst>
              <a:ext uri="{FF2B5EF4-FFF2-40B4-BE49-F238E27FC236}">
                <a16:creationId xmlns:a16="http://schemas.microsoft.com/office/drawing/2014/main" id="{798F3854-880F-49D4-80E8-001AAFD362D3}"/>
              </a:ext>
            </a:extLst>
          </p:cNvPr>
          <p:cNvSpPr/>
          <p:nvPr/>
        </p:nvSpPr>
        <p:spPr>
          <a:xfrm>
            <a:off x="4147549" y="732051"/>
            <a:ext cx="2058577" cy="523220"/>
          </a:xfrm>
          <a:prstGeom prst="rect">
            <a:avLst/>
          </a:prstGeom>
        </p:spPr>
        <p:txBody>
          <a:bodyPr wrap="none">
            <a:spAutoFit/>
          </a:bodyPr>
          <a:lstStyle/>
          <a:p>
            <a:pPr algn="ctr"/>
            <a:r>
              <a:rPr lang="pl-PL" sz="2800" dirty="0">
                <a:solidFill>
                  <a:srgbClr val="FF0000"/>
                </a:solidFill>
              </a:rPr>
              <a:t>EGZAMINY</a:t>
            </a:r>
          </a:p>
        </p:txBody>
      </p:sp>
    </p:spTree>
    <p:extLst>
      <p:ext uri="{BB962C8B-B14F-4D97-AF65-F5344CB8AC3E}">
        <p14:creationId xmlns:p14="http://schemas.microsoft.com/office/powerpoint/2010/main" val="10526898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71B27E61-1E73-4712-B444-AA71897D0001}"/>
              </a:ext>
            </a:extLst>
          </p:cNvPr>
          <p:cNvSpPr>
            <a:spLocks noGrp="1"/>
          </p:cNvSpPr>
          <p:nvPr>
            <p:ph type="dt" sz="half" idx="10"/>
          </p:nvPr>
        </p:nvSpPr>
        <p:spPr/>
        <p:txBody>
          <a:bodyPr/>
          <a:lstStyle/>
          <a:p>
            <a:pPr>
              <a:defRPr/>
            </a:pPr>
            <a:endParaRPr lang="pl-PL" dirty="0"/>
          </a:p>
        </p:txBody>
      </p:sp>
      <p:sp>
        <p:nvSpPr>
          <p:cNvPr id="3" name="Symbol zastępczy stopki 2">
            <a:extLst>
              <a:ext uri="{FF2B5EF4-FFF2-40B4-BE49-F238E27FC236}">
                <a16:creationId xmlns:a16="http://schemas.microsoft.com/office/drawing/2014/main" id="{D7A407F1-1CB3-4D9C-8BE0-EDC5A8AC0C58}"/>
              </a:ext>
            </a:extLst>
          </p:cNvPr>
          <p:cNvSpPr>
            <a:spLocks noGrp="1"/>
          </p:cNvSpPr>
          <p:nvPr>
            <p:ph type="ftr" sz="quarter" idx="11"/>
          </p:nvPr>
        </p:nvSpPr>
        <p:spPr/>
        <p:txBody>
          <a:bodyPr/>
          <a:lstStyle/>
          <a:p>
            <a:pPr>
              <a:defRPr/>
            </a:pPr>
            <a:endParaRPr lang="pl-PL" dirty="0"/>
          </a:p>
        </p:txBody>
      </p:sp>
      <p:pic>
        <p:nvPicPr>
          <p:cNvPr id="4" name="Picture 2" descr="Znalezione obrazy dla zapytania gmina dywity">
            <a:extLst>
              <a:ext uri="{FF2B5EF4-FFF2-40B4-BE49-F238E27FC236}">
                <a16:creationId xmlns:a16="http://schemas.microsoft.com/office/drawing/2014/main" id="{3915E247-FDE8-4E11-860C-112F38E7250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44469" y="36513"/>
            <a:ext cx="2304256" cy="115212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Karta biegacza">
            <a:extLst>
              <a:ext uri="{FF2B5EF4-FFF2-40B4-BE49-F238E27FC236}">
                <a16:creationId xmlns:a16="http://schemas.microsoft.com/office/drawing/2014/main" id="{67B85827-D19D-487E-B222-31B9DCE76CA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164" y="2069633"/>
            <a:ext cx="936104" cy="955643"/>
          </a:xfrm>
          <a:prstGeom prst="rect">
            <a:avLst/>
          </a:prstGeom>
          <a:noFill/>
          <a:extLst>
            <a:ext uri="{909E8E84-426E-40DD-AFC4-6F175D3DCCD1}">
              <a14:hiddenFill xmlns:a14="http://schemas.microsoft.com/office/drawing/2010/main">
                <a:solidFill>
                  <a:srgbClr val="FFFFFF"/>
                </a:solidFill>
              </a14:hiddenFill>
            </a:ext>
          </a:extLst>
        </p:spPr>
      </p:pic>
      <p:sp>
        <p:nvSpPr>
          <p:cNvPr id="5" name="pole tekstowe 4">
            <a:extLst>
              <a:ext uri="{FF2B5EF4-FFF2-40B4-BE49-F238E27FC236}">
                <a16:creationId xmlns:a16="http://schemas.microsoft.com/office/drawing/2014/main" id="{546CBECA-814B-4C2B-A6BF-A7642093204F}"/>
              </a:ext>
            </a:extLst>
          </p:cNvPr>
          <p:cNvSpPr txBox="1"/>
          <p:nvPr/>
        </p:nvSpPr>
        <p:spPr>
          <a:xfrm>
            <a:off x="2250356" y="598190"/>
            <a:ext cx="4968552" cy="523220"/>
          </a:xfrm>
          <a:prstGeom prst="rect">
            <a:avLst/>
          </a:prstGeom>
          <a:noFill/>
        </p:spPr>
        <p:txBody>
          <a:bodyPr wrap="square" rtlCol="0">
            <a:spAutoFit/>
          </a:bodyPr>
          <a:lstStyle/>
          <a:p>
            <a:pPr algn="ctr"/>
            <a:r>
              <a:rPr lang="pl-PL" sz="2800" dirty="0">
                <a:solidFill>
                  <a:srgbClr val="FF0000"/>
                </a:solidFill>
              </a:rPr>
              <a:t>            EGZAMINY</a:t>
            </a:r>
          </a:p>
        </p:txBody>
      </p:sp>
      <p:sp>
        <p:nvSpPr>
          <p:cNvPr id="6" name="pole tekstowe 5">
            <a:extLst>
              <a:ext uri="{FF2B5EF4-FFF2-40B4-BE49-F238E27FC236}">
                <a16:creationId xmlns:a16="http://schemas.microsoft.com/office/drawing/2014/main" id="{1781A47C-5393-488E-959B-EE2FAEFAAD54}"/>
              </a:ext>
            </a:extLst>
          </p:cNvPr>
          <p:cNvSpPr txBox="1"/>
          <p:nvPr/>
        </p:nvSpPr>
        <p:spPr>
          <a:xfrm>
            <a:off x="2106340" y="1764407"/>
            <a:ext cx="7128792" cy="3970318"/>
          </a:xfrm>
          <a:prstGeom prst="rect">
            <a:avLst/>
          </a:prstGeom>
          <a:noFill/>
        </p:spPr>
        <p:txBody>
          <a:bodyPr wrap="square" rtlCol="0">
            <a:spAutoFit/>
          </a:bodyPr>
          <a:lstStyle/>
          <a:p>
            <a:pPr algn="ctr"/>
            <a:r>
              <a:rPr lang="pl-PL" dirty="0"/>
              <a:t>Test lekkoatletyczny :</a:t>
            </a:r>
          </a:p>
          <a:p>
            <a:pPr algn="ctr"/>
            <a:endParaRPr lang="pl-PL" dirty="0"/>
          </a:p>
          <a:p>
            <a:pPr algn="ctr"/>
            <a:endParaRPr lang="pl-PL" dirty="0"/>
          </a:p>
          <a:p>
            <a:r>
              <a:rPr lang="pl-PL" dirty="0"/>
              <a:t>SZYBKOŚĆ – Bieg </a:t>
            </a:r>
            <a:r>
              <a:rPr lang="pl-PL"/>
              <a:t>na 50 </a:t>
            </a:r>
            <a:r>
              <a:rPr lang="pl-PL" dirty="0"/>
              <a:t>m</a:t>
            </a:r>
          </a:p>
          <a:p>
            <a:endParaRPr lang="pl-PL" dirty="0"/>
          </a:p>
          <a:p>
            <a:r>
              <a:rPr lang="pl-PL" dirty="0"/>
              <a:t>MOC – Skok w dal z miejsca</a:t>
            </a:r>
          </a:p>
          <a:p>
            <a:endParaRPr lang="pl-PL" dirty="0"/>
          </a:p>
          <a:p>
            <a:r>
              <a:rPr lang="pl-PL" dirty="0"/>
              <a:t>SIŁA RAMION – Zwis na ugiętych ramionach</a:t>
            </a:r>
          </a:p>
          <a:p>
            <a:endParaRPr lang="pl-PL" dirty="0"/>
          </a:p>
          <a:p>
            <a:r>
              <a:rPr lang="pl-PL" dirty="0"/>
              <a:t>GIBKOŚĆ – Skłon tułowia</a:t>
            </a:r>
          </a:p>
          <a:p>
            <a:endParaRPr lang="pl-PL" dirty="0"/>
          </a:p>
          <a:p>
            <a:r>
              <a:rPr lang="pl-PL" dirty="0"/>
              <a:t>BIEG ZWINNOŚCIOWY ( 4 X 10 m )</a:t>
            </a:r>
          </a:p>
        </p:txBody>
      </p:sp>
      <p:sp>
        <p:nvSpPr>
          <p:cNvPr id="8" name="Strzałka: w prawo 7">
            <a:extLst>
              <a:ext uri="{FF2B5EF4-FFF2-40B4-BE49-F238E27FC236}">
                <a16:creationId xmlns:a16="http://schemas.microsoft.com/office/drawing/2014/main" id="{CE089BE3-7093-4BCB-8503-3905A7B59F46}"/>
              </a:ext>
            </a:extLst>
          </p:cNvPr>
          <p:cNvSpPr/>
          <p:nvPr/>
        </p:nvSpPr>
        <p:spPr bwMode="auto">
          <a:xfrm>
            <a:off x="1642818" y="2776454"/>
            <a:ext cx="432048" cy="296868"/>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95363" rtl="0" eaLnBrk="1" fontAlgn="base" latinLnBrk="0" hangingPunct="1">
              <a:lnSpc>
                <a:spcPct val="100000"/>
              </a:lnSpc>
              <a:spcBef>
                <a:spcPct val="0"/>
              </a:spcBef>
              <a:spcAft>
                <a:spcPct val="0"/>
              </a:spcAft>
              <a:buClrTx/>
              <a:buSzTx/>
              <a:buFontTx/>
              <a:buNone/>
              <a:tabLst/>
            </a:pPr>
            <a:endParaRPr kumimoji="0" lang="pl-PL" sz="2100" b="0" i="0" u="none" strike="noStrike" cap="none" normalizeH="0" baseline="0">
              <a:ln>
                <a:noFill/>
              </a:ln>
              <a:solidFill>
                <a:schemeClr val="tx1"/>
              </a:solidFill>
              <a:effectLst/>
              <a:latin typeface="Arial" charset="0"/>
            </a:endParaRPr>
          </a:p>
        </p:txBody>
      </p:sp>
      <p:sp>
        <p:nvSpPr>
          <p:cNvPr id="9" name="Strzałka: w prawo 8">
            <a:extLst>
              <a:ext uri="{FF2B5EF4-FFF2-40B4-BE49-F238E27FC236}">
                <a16:creationId xmlns:a16="http://schemas.microsoft.com/office/drawing/2014/main" id="{92003FF3-5C56-4A71-8054-B5FD3189B08C}"/>
              </a:ext>
            </a:extLst>
          </p:cNvPr>
          <p:cNvSpPr/>
          <p:nvPr/>
        </p:nvSpPr>
        <p:spPr bwMode="auto">
          <a:xfrm>
            <a:off x="1619436" y="3449661"/>
            <a:ext cx="432048" cy="296868"/>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95363" rtl="0" eaLnBrk="1" fontAlgn="base" latinLnBrk="0" hangingPunct="1">
              <a:lnSpc>
                <a:spcPct val="100000"/>
              </a:lnSpc>
              <a:spcBef>
                <a:spcPct val="0"/>
              </a:spcBef>
              <a:spcAft>
                <a:spcPct val="0"/>
              </a:spcAft>
              <a:buClrTx/>
              <a:buSzTx/>
              <a:buFontTx/>
              <a:buNone/>
              <a:tabLst/>
            </a:pPr>
            <a:endParaRPr kumimoji="0" lang="pl-PL" sz="2100" b="0" i="0" u="none" strike="noStrike" cap="none" normalizeH="0" baseline="0">
              <a:ln>
                <a:noFill/>
              </a:ln>
              <a:solidFill>
                <a:schemeClr val="tx1"/>
              </a:solidFill>
              <a:effectLst/>
              <a:latin typeface="Arial" charset="0"/>
            </a:endParaRPr>
          </a:p>
        </p:txBody>
      </p:sp>
      <p:sp>
        <p:nvSpPr>
          <p:cNvPr id="10" name="Strzałka: w prawo 9">
            <a:extLst>
              <a:ext uri="{FF2B5EF4-FFF2-40B4-BE49-F238E27FC236}">
                <a16:creationId xmlns:a16="http://schemas.microsoft.com/office/drawing/2014/main" id="{F9C08CCC-19A5-42D1-A0CC-4032B5A7BC3F}"/>
              </a:ext>
            </a:extLst>
          </p:cNvPr>
          <p:cNvSpPr/>
          <p:nvPr/>
        </p:nvSpPr>
        <p:spPr bwMode="auto">
          <a:xfrm>
            <a:off x="1616106" y="4042207"/>
            <a:ext cx="432048" cy="296868"/>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95363" rtl="0" eaLnBrk="1" fontAlgn="base" latinLnBrk="0" hangingPunct="1">
              <a:lnSpc>
                <a:spcPct val="100000"/>
              </a:lnSpc>
              <a:spcBef>
                <a:spcPct val="0"/>
              </a:spcBef>
              <a:spcAft>
                <a:spcPct val="0"/>
              </a:spcAft>
              <a:buClrTx/>
              <a:buSzTx/>
              <a:buFontTx/>
              <a:buNone/>
              <a:tabLst/>
            </a:pPr>
            <a:endParaRPr kumimoji="0" lang="pl-PL" sz="2100" b="0" i="0" u="none" strike="noStrike" cap="none" normalizeH="0" baseline="0">
              <a:ln>
                <a:noFill/>
              </a:ln>
              <a:solidFill>
                <a:schemeClr val="tx1"/>
              </a:solidFill>
              <a:effectLst/>
              <a:latin typeface="Arial" charset="0"/>
            </a:endParaRPr>
          </a:p>
        </p:txBody>
      </p:sp>
      <p:sp>
        <p:nvSpPr>
          <p:cNvPr id="11" name="Strzałka: w prawo 10">
            <a:extLst>
              <a:ext uri="{FF2B5EF4-FFF2-40B4-BE49-F238E27FC236}">
                <a16:creationId xmlns:a16="http://schemas.microsoft.com/office/drawing/2014/main" id="{7B72232A-C14E-4D5D-AAB5-F4179767ED2C}"/>
              </a:ext>
            </a:extLst>
          </p:cNvPr>
          <p:cNvSpPr/>
          <p:nvPr/>
        </p:nvSpPr>
        <p:spPr bwMode="auto">
          <a:xfrm>
            <a:off x="1616106" y="4715414"/>
            <a:ext cx="432048" cy="296868"/>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95363" rtl="0" eaLnBrk="1" fontAlgn="base" latinLnBrk="0" hangingPunct="1">
              <a:lnSpc>
                <a:spcPct val="100000"/>
              </a:lnSpc>
              <a:spcBef>
                <a:spcPct val="0"/>
              </a:spcBef>
              <a:spcAft>
                <a:spcPct val="0"/>
              </a:spcAft>
              <a:buClrTx/>
              <a:buSzTx/>
              <a:buFontTx/>
              <a:buNone/>
              <a:tabLst/>
            </a:pPr>
            <a:endParaRPr kumimoji="0" lang="pl-PL" sz="2100" b="0" i="0" u="none" strike="noStrike" cap="none" normalizeH="0" baseline="0">
              <a:ln>
                <a:noFill/>
              </a:ln>
              <a:solidFill>
                <a:schemeClr val="tx1"/>
              </a:solidFill>
              <a:effectLst/>
              <a:latin typeface="Arial" charset="0"/>
            </a:endParaRPr>
          </a:p>
        </p:txBody>
      </p:sp>
      <p:sp>
        <p:nvSpPr>
          <p:cNvPr id="12" name="Strzałka: w prawo 11">
            <a:extLst>
              <a:ext uri="{FF2B5EF4-FFF2-40B4-BE49-F238E27FC236}">
                <a16:creationId xmlns:a16="http://schemas.microsoft.com/office/drawing/2014/main" id="{973F513C-46B1-4F65-BFAE-0DB2A1C7F0D1}"/>
              </a:ext>
            </a:extLst>
          </p:cNvPr>
          <p:cNvSpPr/>
          <p:nvPr/>
        </p:nvSpPr>
        <p:spPr bwMode="auto">
          <a:xfrm>
            <a:off x="1616106" y="5306770"/>
            <a:ext cx="432048" cy="296868"/>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95363" rtl="0" eaLnBrk="1" fontAlgn="base" latinLnBrk="0" hangingPunct="1">
              <a:lnSpc>
                <a:spcPct val="100000"/>
              </a:lnSpc>
              <a:spcBef>
                <a:spcPct val="0"/>
              </a:spcBef>
              <a:spcAft>
                <a:spcPct val="0"/>
              </a:spcAft>
              <a:buClrTx/>
              <a:buSzTx/>
              <a:buFontTx/>
              <a:buNone/>
              <a:tabLst/>
            </a:pPr>
            <a:endParaRPr kumimoji="0" lang="pl-PL" sz="21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45563875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86D62D27-25D0-41E5-9104-A3260D5C9CAC}"/>
              </a:ext>
            </a:extLst>
          </p:cNvPr>
          <p:cNvSpPr>
            <a:spLocks noGrp="1"/>
          </p:cNvSpPr>
          <p:nvPr>
            <p:ph type="dt" sz="half" idx="10"/>
          </p:nvPr>
        </p:nvSpPr>
        <p:spPr/>
        <p:txBody>
          <a:bodyPr/>
          <a:lstStyle/>
          <a:p>
            <a:pPr>
              <a:defRPr/>
            </a:pPr>
            <a:endParaRPr lang="pl-PL" dirty="0"/>
          </a:p>
        </p:txBody>
      </p:sp>
      <p:sp>
        <p:nvSpPr>
          <p:cNvPr id="3" name="Symbol zastępczy stopki 2">
            <a:extLst>
              <a:ext uri="{FF2B5EF4-FFF2-40B4-BE49-F238E27FC236}">
                <a16:creationId xmlns:a16="http://schemas.microsoft.com/office/drawing/2014/main" id="{0C107380-BCCC-4F4B-AD35-D929E86E0E4F}"/>
              </a:ext>
            </a:extLst>
          </p:cNvPr>
          <p:cNvSpPr>
            <a:spLocks noGrp="1"/>
          </p:cNvSpPr>
          <p:nvPr>
            <p:ph type="ftr" sz="quarter" idx="11"/>
          </p:nvPr>
        </p:nvSpPr>
        <p:spPr/>
        <p:txBody>
          <a:bodyPr/>
          <a:lstStyle/>
          <a:p>
            <a:pPr>
              <a:defRPr/>
            </a:pPr>
            <a:endParaRPr lang="pl-PL" dirty="0"/>
          </a:p>
        </p:txBody>
      </p:sp>
      <p:pic>
        <p:nvPicPr>
          <p:cNvPr id="2050" name="Picture 2" descr="http://uksfrendo.pl/images/photoalbum/album_32/20160820_100406.jpg">
            <a:extLst>
              <a:ext uri="{FF2B5EF4-FFF2-40B4-BE49-F238E27FC236}">
                <a16:creationId xmlns:a16="http://schemas.microsoft.com/office/drawing/2014/main" id="{F8329F9A-D336-423B-A24E-3E3ABA1D57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92399"/>
            <a:ext cx="10693400" cy="51021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Znalezione obrazy dla zapytania gmina dywity">
            <a:extLst>
              <a:ext uri="{FF2B5EF4-FFF2-40B4-BE49-F238E27FC236}">
                <a16:creationId xmlns:a16="http://schemas.microsoft.com/office/drawing/2014/main" id="{60D1D5A3-3471-44E1-B4D7-CF15E335917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44469" y="36513"/>
            <a:ext cx="2304256" cy="1152128"/>
          </a:xfrm>
          <a:prstGeom prst="rect">
            <a:avLst/>
          </a:prstGeom>
          <a:noFill/>
          <a:extLst>
            <a:ext uri="{909E8E84-426E-40DD-AFC4-6F175D3DCCD1}">
              <a14:hiddenFill xmlns:a14="http://schemas.microsoft.com/office/drawing/2010/main">
                <a:solidFill>
                  <a:srgbClr val="FFFFFF"/>
                </a:solidFill>
              </a14:hiddenFill>
            </a:ext>
          </a:extLst>
        </p:spPr>
      </p:pic>
      <p:sp>
        <p:nvSpPr>
          <p:cNvPr id="4" name="pole tekstowe 3">
            <a:extLst>
              <a:ext uri="{FF2B5EF4-FFF2-40B4-BE49-F238E27FC236}">
                <a16:creationId xmlns:a16="http://schemas.microsoft.com/office/drawing/2014/main" id="{F66B830A-5EBE-436B-A790-D409B9DC9347}"/>
              </a:ext>
            </a:extLst>
          </p:cNvPr>
          <p:cNvSpPr txBox="1"/>
          <p:nvPr/>
        </p:nvSpPr>
        <p:spPr>
          <a:xfrm>
            <a:off x="2826420" y="766763"/>
            <a:ext cx="5978560" cy="415498"/>
          </a:xfrm>
          <a:prstGeom prst="rect">
            <a:avLst/>
          </a:prstGeom>
          <a:noFill/>
        </p:spPr>
        <p:txBody>
          <a:bodyPr wrap="none" rtlCol="0">
            <a:spAutoFit/>
          </a:bodyPr>
          <a:lstStyle/>
          <a:p>
            <a:r>
              <a:rPr lang="pl-PL" dirty="0">
                <a:solidFill>
                  <a:srgbClr val="FF0000"/>
                </a:solidFill>
              </a:rPr>
              <a:t>NAJWAŻNIEJSZA JEST DOBRA ZABAWA !!!!!!!!</a:t>
            </a:r>
          </a:p>
        </p:txBody>
      </p:sp>
      <p:pic>
        <p:nvPicPr>
          <p:cNvPr id="7" name="Picture 2" descr="Karta biegacza">
            <a:extLst>
              <a:ext uri="{FF2B5EF4-FFF2-40B4-BE49-F238E27FC236}">
                <a16:creationId xmlns:a16="http://schemas.microsoft.com/office/drawing/2014/main" id="{6014777E-C345-48ED-B00B-A0F05068588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57296" y="6419073"/>
            <a:ext cx="936104" cy="955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88269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4196383" y="324247"/>
            <a:ext cx="2400017" cy="415498"/>
          </a:xfrm>
          <a:prstGeom prst="rect">
            <a:avLst/>
          </a:prstGeom>
          <a:noFill/>
        </p:spPr>
        <p:txBody>
          <a:bodyPr wrap="none" rtlCol="0">
            <a:spAutoFit/>
          </a:bodyPr>
          <a:lstStyle/>
          <a:p>
            <a:pPr algn="ctr"/>
            <a:r>
              <a:rPr lang="pl-PL" b="1" dirty="0">
                <a:solidFill>
                  <a:srgbClr val="FF0000"/>
                </a:solidFill>
              </a:rPr>
              <a:t>W JAKIM CELU ?</a:t>
            </a:r>
          </a:p>
        </p:txBody>
      </p:sp>
      <p:sp>
        <p:nvSpPr>
          <p:cNvPr id="3" name="pole tekstowe 2"/>
          <p:cNvSpPr txBox="1"/>
          <p:nvPr/>
        </p:nvSpPr>
        <p:spPr>
          <a:xfrm>
            <a:off x="1530276" y="1510968"/>
            <a:ext cx="7704856" cy="2031325"/>
          </a:xfrm>
          <a:prstGeom prst="rect">
            <a:avLst/>
          </a:prstGeom>
          <a:noFill/>
        </p:spPr>
        <p:txBody>
          <a:bodyPr wrap="square" rtlCol="0">
            <a:spAutoFit/>
          </a:bodyPr>
          <a:lstStyle/>
          <a:p>
            <a:r>
              <a:rPr lang="pl-PL" dirty="0"/>
              <a:t>Rozwijanie zainteresowań uzdolnionych ruchowo uczniów</a:t>
            </a:r>
          </a:p>
          <a:p>
            <a:endParaRPr lang="pl-PL" dirty="0"/>
          </a:p>
          <a:p>
            <a:r>
              <a:rPr lang="pl-PL" dirty="0"/>
              <a:t>Wykorzystanie „ złotego wieku ” rozwoju ruchowego</a:t>
            </a:r>
          </a:p>
          <a:p>
            <a:endParaRPr lang="pl-PL" dirty="0"/>
          </a:p>
          <a:p>
            <a:r>
              <a:rPr lang="pl-PL" dirty="0"/>
              <a:t>Wykorzystanie potencjału sportowego najzdolniejszych uczniów</a:t>
            </a:r>
          </a:p>
          <a:p>
            <a:endParaRPr lang="pl-PL" dirty="0"/>
          </a:p>
        </p:txBody>
      </p:sp>
      <p:pic>
        <p:nvPicPr>
          <p:cNvPr id="3074" name="Picture 2" descr="http://uksfrendo.pl/images/photoalbum/album_38/_8152.jpg">
            <a:extLst>
              <a:ext uri="{FF2B5EF4-FFF2-40B4-BE49-F238E27FC236}">
                <a16:creationId xmlns:a16="http://schemas.microsoft.com/office/drawing/2014/main" id="{8C140BC9-7F94-40E0-A4FF-5D51FB6733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0820" y="3348582"/>
            <a:ext cx="8271760" cy="388843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Znalezione obrazy dla zapytania gmina dywity">
            <a:extLst>
              <a:ext uri="{FF2B5EF4-FFF2-40B4-BE49-F238E27FC236}">
                <a16:creationId xmlns:a16="http://schemas.microsoft.com/office/drawing/2014/main" id="{DF415C1A-621E-4D9B-9EED-0268BBC5471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44469" y="36513"/>
            <a:ext cx="2304256" cy="1152128"/>
          </a:xfrm>
          <a:prstGeom prst="rect">
            <a:avLst/>
          </a:prstGeom>
          <a:noFill/>
          <a:extLst>
            <a:ext uri="{909E8E84-426E-40DD-AFC4-6F175D3DCCD1}">
              <a14:hiddenFill xmlns:a14="http://schemas.microsoft.com/office/drawing/2010/main">
                <a:solidFill>
                  <a:srgbClr val="FFFFFF"/>
                </a:solidFill>
              </a14:hiddenFill>
            </a:ext>
          </a:extLst>
        </p:spPr>
      </p:pic>
      <p:sp>
        <p:nvSpPr>
          <p:cNvPr id="4" name="Gwiazda: 5 punktów 3">
            <a:extLst>
              <a:ext uri="{FF2B5EF4-FFF2-40B4-BE49-F238E27FC236}">
                <a16:creationId xmlns:a16="http://schemas.microsoft.com/office/drawing/2014/main" id="{D4764165-ECA4-4619-9867-69E76903DF73}"/>
              </a:ext>
            </a:extLst>
          </p:cNvPr>
          <p:cNvSpPr/>
          <p:nvPr/>
        </p:nvSpPr>
        <p:spPr bwMode="auto">
          <a:xfrm>
            <a:off x="1247662" y="1510968"/>
            <a:ext cx="282614" cy="308897"/>
          </a:xfrm>
          <a:prstGeom prst="star5">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95363" rtl="0" eaLnBrk="1" fontAlgn="base" latinLnBrk="0" hangingPunct="1">
              <a:lnSpc>
                <a:spcPct val="100000"/>
              </a:lnSpc>
              <a:spcBef>
                <a:spcPct val="0"/>
              </a:spcBef>
              <a:spcAft>
                <a:spcPct val="0"/>
              </a:spcAft>
              <a:buClrTx/>
              <a:buSzTx/>
              <a:buFontTx/>
              <a:buNone/>
              <a:tabLst/>
            </a:pPr>
            <a:endParaRPr kumimoji="0" lang="pl-PL" sz="2100" b="0" i="0" u="none" strike="noStrike" cap="none" normalizeH="0" baseline="0">
              <a:ln>
                <a:noFill/>
              </a:ln>
              <a:solidFill>
                <a:schemeClr val="tx1"/>
              </a:solidFill>
              <a:effectLst/>
              <a:latin typeface="Arial" charset="0"/>
            </a:endParaRPr>
          </a:p>
        </p:txBody>
      </p:sp>
      <p:sp>
        <p:nvSpPr>
          <p:cNvPr id="9" name="Gwiazda: 5 punktów 8">
            <a:extLst>
              <a:ext uri="{FF2B5EF4-FFF2-40B4-BE49-F238E27FC236}">
                <a16:creationId xmlns:a16="http://schemas.microsoft.com/office/drawing/2014/main" id="{9BD8BD11-171A-40FD-87FC-727AF98064FE}"/>
              </a:ext>
            </a:extLst>
          </p:cNvPr>
          <p:cNvSpPr/>
          <p:nvPr/>
        </p:nvSpPr>
        <p:spPr bwMode="auto">
          <a:xfrm>
            <a:off x="1210820" y="2133024"/>
            <a:ext cx="282614" cy="308897"/>
          </a:xfrm>
          <a:prstGeom prst="star5">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95363" rtl="0" eaLnBrk="1" fontAlgn="base" latinLnBrk="0" hangingPunct="1">
              <a:lnSpc>
                <a:spcPct val="100000"/>
              </a:lnSpc>
              <a:spcBef>
                <a:spcPct val="0"/>
              </a:spcBef>
              <a:spcAft>
                <a:spcPct val="0"/>
              </a:spcAft>
              <a:buClrTx/>
              <a:buSzTx/>
              <a:buFontTx/>
              <a:buNone/>
              <a:tabLst/>
            </a:pPr>
            <a:endParaRPr kumimoji="0" lang="pl-PL" sz="2100" b="0" i="0" u="none" strike="noStrike" cap="none" normalizeH="0" baseline="0">
              <a:ln>
                <a:noFill/>
              </a:ln>
              <a:solidFill>
                <a:schemeClr val="tx1"/>
              </a:solidFill>
              <a:effectLst/>
              <a:latin typeface="Arial" charset="0"/>
            </a:endParaRPr>
          </a:p>
        </p:txBody>
      </p:sp>
      <p:sp>
        <p:nvSpPr>
          <p:cNvPr id="10" name="Gwiazda: 5 punktów 9">
            <a:extLst>
              <a:ext uri="{FF2B5EF4-FFF2-40B4-BE49-F238E27FC236}">
                <a16:creationId xmlns:a16="http://schemas.microsoft.com/office/drawing/2014/main" id="{7D1001BB-4803-4AFE-99A3-6E1A1BFC4EE4}"/>
              </a:ext>
            </a:extLst>
          </p:cNvPr>
          <p:cNvSpPr/>
          <p:nvPr/>
        </p:nvSpPr>
        <p:spPr bwMode="auto">
          <a:xfrm>
            <a:off x="1210820" y="2755080"/>
            <a:ext cx="282614" cy="308897"/>
          </a:xfrm>
          <a:prstGeom prst="star5">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95363" rtl="0" eaLnBrk="1" fontAlgn="base" latinLnBrk="0" hangingPunct="1">
              <a:lnSpc>
                <a:spcPct val="100000"/>
              </a:lnSpc>
              <a:spcBef>
                <a:spcPct val="0"/>
              </a:spcBef>
              <a:spcAft>
                <a:spcPct val="0"/>
              </a:spcAft>
              <a:buClrTx/>
              <a:buSzTx/>
              <a:buFontTx/>
              <a:buNone/>
              <a:tabLst/>
            </a:pPr>
            <a:endParaRPr kumimoji="0" lang="pl-PL" sz="2100" b="0" i="0" u="none" strike="noStrike" cap="none" normalizeH="0" baseline="0" dirty="0">
              <a:ln>
                <a:noFill/>
              </a:ln>
              <a:solidFill>
                <a:schemeClr val="tx1"/>
              </a:solidFill>
              <a:effectLst/>
              <a:latin typeface="Arial" charset="0"/>
            </a:endParaRPr>
          </a:p>
        </p:txBody>
      </p:sp>
      <p:pic>
        <p:nvPicPr>
          <p:cNvPr id="11" name="Picture 2" descr="Karta biegacza">
            <a:extLst>
              <a:ext uri="{FF2B5EF4-FFF2-40B4-BE49-F238E27FC236}">
                <a16:creationId xmlns:a16="http://schemas.microsoft.com/office/drawing/2014/main" id="{5356A4B9-8597-49BA-9A5F-1DC8C151D28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99075" y="6370745"/>
            <a:ext cx="936104" cy="955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95950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35D2D068-AF8F-4F82-803A-5972B459CC72}"/>
              </a:ext>
            </a:extLst>
          </p:cNvPr>
          <p:cNvSpPr>
            <a:spLocks noGrp="1"/>
          </p:cNvSpPr>
          <p:nvPr>
            <p:ph type="dt" sz="half" idx="10"/>
          </p:nvPr>
        </p:nvSpPr>
        <p:spPr/>
        <p:txBody>
          <a:bodyPr/>
          <a:lstStyle/>
          <a:p>
            <a:pPr>
              <a:defRPr/>
            </a:pPr>
            <a:endParaRPr lang="pl-PL" dirty="0"/>
          </a:p>
        </p:txBody>
      </p:sp>
      <p:sp>
        <p:nvSpPr>
          <p:cNvPr id="3" name="Symbol zastępczy stopki 2">
            <a:extLst>
              <a:ext uri="{FF2B5EF4-FFF2-40B4-BE49-F238E27FC236}">
                <a16:creationId xmlns:a16="http://schemas.microsoft.com/office/drawing/2014/main" id="{1FBB3378-1932-4D10-85EC-D38B9DE6F87E}"/>
              </a:ext>
            </a:extLst>
          </p:cNvPr>
          <p:cNvSpPr>
            <a:spLocks noGrp="1"/>
          </p:cNvSpPr>
          <p:nvPr>
            <p:ph type="ftr" sz="quarter" idx="11"/>
          </p:nvPr>
        </p:nvSpPr>
        <p:spPr/>
        <p:txBody>
          <a:bodyPr/>
          <a:lstStyle/>
          <a:p>
            <a:pPr>
              <a:defRPr/>
            </a:pPr>
            <a:endParaRPr lang="pl-PL" dirty="0"/>
          </a:p>
        </p:txBody>
      </p:sp>
      <p:sp>
        <p:nvSpPr>
          <p:cNvPr id="4" name="pole tekstowe 3">
            <a:extLst>
              <a:ext uri="{FF2B5EF4-FFF2-40B4-BE49-F238E27FC236}">
                <a16:creationId xmlns:a16="http://schemas.microsoft.com/office/drawing/2014/main" id="{C11CE1E2-6F41-47E2-85D8-A0E13CF7B3DC}"/>
              </a:ext>
            </a:extLst>
          </p:cNvPr>
          <p:cNvSpPr txBox="1"/>
          <p:nvPr/>
        </p:nvSpPr>
        <p:spPr>
          <a:xfrm>
            <a:off x="2682404" y="684287"/>
            <a:ext cx="5688484" cy="738664"/>
          </a:xfrm>
          <a:prstGeom prst="rect">
            <a:avLst/>
          </a:prstGeom>
          <a:noFill/>
        </p:spPr>
        <p:txBody>
          <a:bodyPr wrap="square" rtlCol="0">
            <a:spAutoFit/>
          </a:bodyPr>
          <a:lstStyle/>
          <a:p>
            <a:pPr algn="ctr"/>
            <a:r>
              <a:rPr lang="pl-PL" dirty="0">
                <a:solidFill>
                  <a:srgbClr val="FF0000"/>
                </a:solidFill>
              </a:rPr>
              <a:t>CZY WARTO ZAPISAĆ DZIECKO DO KLASY SPORTOWEJ ?</a:t>
            </a:r>
          </a:p>
        </p:txBody>
      </p:sp>
      <p:sp>
        <p:nvSpPr>
          <p:cNvPr id="5" name="pole tekstowe 4">
            <a:extLst>
              <a:ext uri="{FF2B5EF4-FFF2-40B4-BE49-F238E27FC236}">
                <a16:creationId xmlns:a16="http://schemas.microsoft.com/office/drawing/2014/main" id="{2D033CEB-97AC-4FDF-804B-83DA2C4C6A84}"/>
              </a:ext>
            </a:extLst>
          </p:cNvPr>
          <p:cNvSpPr txBox="1"/>
          <p:nvPr/>
        </p:nvSpPr>
        <p:spPr>
          <a:xfrm>
            <a:off x="1458268" y="1836415"/>
            <a:ext cx="7992888" cy="5262979"/>
          </a:xfrm>
          <a:prstGeom prst="rect">
            <a:avLst/>
          </a:prstGeom>
          <a:noFill/>
        </p:spPr>
        <p:txBody>
          <a:bodyPr wrap="square" rtlCol="0">
            <a:spAutoFit/>
          </a:bodyPr>
          <a:lstStyle/>
          <a:p>
            <a:r>
              <a:rPr lang="pl-PL" dirty="0"/>
              <a:t>	W życiu każdego z rodziców pojawia się moment, w którym muszą podjąć decyzję odnośnie dalszej edukacji swojego dziecka. Wiele osób zastanawia się nad wyborem </a:t>
            </a:r>
            <a:r>
              <a:rPr lang="pl-PL" b="1" dirty="0"/>
              <a:t>klasy sportowej</a:t>
            </a:r>
            <a:r>
              <a:rPr lang="pl-PL" dirty="0"/>
              <a:t>, jednak waha się czy jest to dobry wybór. Jakie zalety ma szkoła sportowa?</a:t>
            </a:r>
          </a:p>
          <a:p>
            <a:r>
              <a:rPr lang="pl-PL" dirty="0"/>
              <a:t>	Rodzice, którzy nie chcą, aby ich dzieci chodziły do takich klas, argumentują, że szkoła sportowa kładzie za duży nacisk na wychowanie fizyczne, zaniedbując tym samym rozwój intelektualny dziecka. Jest to mit, gdyż dzieci z takich klas normalnie uczestniczą w zwykłych lekcjach, jedynie mają większą liczbę godzin wychowania fizycznego. Nie wpływa to negatywnie na ogólny rozwój dziecka, wręcz przeciwnie.</a:t>
            </a:r>
          </a:p>
          <a:p>
            <a:r>
              <a:rPr lang="pl-PL" dirty="0"/>
              <a:t>	Wybór klasy sportowej jest dobrą decyzją zwłaszcza dla dzieci, które interesują się daną dyscypliną sportu. Większa liczba zajęć sportowych pozwala rozwinąć zainteresowania i pozytywnie wpływa na cały organizm.</a:t>
            </a:r>
          </a:p>
        </p:txBody>
      </p:sp>
      <p:pic>
        <p:nvPicPr>
          <p:cNvPr id="6" name="Picture 2" descr="Karta biegacza">
            <a:extLst>
              <a:ext uri="{FF2B5EF4-FFF2-40B4-BE49-F238E27FC236}">
                <a16:creationId xmlns:a16="http://schemas.microsoft.com/office/drawing/2014/main" id="{A572E00F-5A56-49FD-A820-522568443FD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29447" y="6306376"/>
            <a:ext cx="936104" cy="95564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Znalezione obrazy dla zapytania gmina dywity">
            <a:extLst>
              <a:ext uri="{FF2B5EF4-FFF2-40B4-BE49-F238E27FC236}">
                <a16:creationId xmlns:a16="http://schemas.microsoft.com/office/drawing/2014/main" id="{F714ACF1-82FE-4440-ACEF-1B25F237C68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44469" y="36513"/>
            <a:ext cx="2304256" cy="1152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20793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EE724386-EFCF-402B-B6F5-9A60C0C1AB47}"/>
              </a:ext>
            </a:extLst>
          </p:cNvPr>
          <p:cNvSpPr>
            <a:spLocks noGrp="1"/>
          </p:cNvSpPr>
          <p:nvPr>
            <p:ph type="dt" sz="half" idx="10"/>
          </p:nvPr>
        </p:nvSpPr>
        <p:spPr/>
        <p:txBody>
          <a:bodyPr/>
          <a:lstStyle/>
          <a:p>
            <a:pPr>
              <a:defRPr/>
            </a:pPr>
            <a:endParaRPr lang="pl-PL" dirty="0"/>
          </a:p>
        </p:txBody>
      </p:sp>
      <p:sp>
        <p:nvSpPr>
          <p:cNvPr id="4" name="pole tekstowe 3">
            <a:extLst>
              <a:ext uri="{FF2B5EF4-FFF2-40B4-BE49-F238E27FC236}">
                <a16:creationId xmlns:a16="http://schemas.microsoft.com/office/drawing/2014/main" id="{13D9AAB7-45F0-4F88-8F28-DD7667F37847}"/>
              </a:ext>
            </a:extLst>
          </p:cNvPr>
          <p:cNvSpPr txBox="1"/>
          <p:nvPr/>
        </p:nvSpPr>
        <p:spPr>
          <a:xfrm>
            <a:off x="2754412" y="659357"/>
            <a:ext cx="6480572" cy="461665"/>
          </a:xfrm>
          <a:prstGeom prst="rect">
            <a:avLst/>
          </a:prstGeom>
          <a:noFill/>
        </p:spPr>
        <p:txBody>
          <a:bodyPr wrap="square" rtlCol="0">
            <a:spAutoFit/>
          </a:bodyPr>
          <a:lstStyle/>
          <a:p>
            <a:r>
              <a:rPr lang="pl-PL" sz="2400" dirty="0">
                <a:solidFill>
                  <a:srgbClr val="FF0000"/>
                </a:solidFill>
              </a:rPr>
              <a:t>Dlaczego warto wybrać klasę sportową ?</a:t>
            </a:r>
          </a:p>
        </p:txBody>
      </p:sp>
      <p:sp>
        <p:nvSpPr>
          <p:cNvPr id="5" name="pole tekstowe 4">
            <a:extLst>
              <a:ext uri="{FF2B5EF4-FFF2-40B4-BE49-F238E27FC236}">
                <a16:creationId xmlns:a16="http://schemas.microsoft.com/office/drawing/2014/main" id="{9520AE6D-7269-4BF7-8B89-52762767CFB7}"/>
              </a:ext>
            </a:extLst>
          </p:cNvPr>
          <p:cNvSpPr txBox="1"/>
          <p:nvPr/>
        </p:nvSpPr>
        <p:spPr>
          <a:xfrm>
            <a:off x="1674292" y="1548383"/>
            <a:ext cx="7992888" cy="5262979"/>
          </a:xfrm>
          <a:prstGeom prst="rect">
            <a:avLst/>
          </a:prstGeom>
          <a:noFill/>
        </p:spPr>
        <p:txBody>
          <a:bodyPr wrap="square" rtlCol="0">
            <a:spAutoFit/>
          </a:bodyPr>
          <a:lstStyle/>
          <a:p>
            <a:r>
              <a:rPr lang="pl-PL" b="1" dirty="0"/>
              <a:t>Dzieci potrzebują ruchu</a:t>
            </a:r>
          </a:p>
          <a:p>
            <a:endParaRPr lang="pl-PL" dirty="0"/>
          </a:p>
          <a:p>
            <a:r>
              <a:rPr lang="pl-PL" dirty="0"/>
              <a:t>Sport, nawet w tak dużej ilości (10 godzin zajęć tygodniowo), pozytywnie wpływa na stan zdrowia dziecka. Mimo dużego wysiłku, dziecko po takich zajęciach szybciej się uczy, gdyż  czuje się pobudzonym – mózg jest lepiej dotleniony, dzięki czemu łatwiej skupić mu się na nauce.</a:t>
            </a:r>
          </a:p>
          <a:p>
            <a:endParaRPr lang="pl-PL" dirty="0"/>
          </a:p>
          <a:p>
            <a:r>
              <a:rPr lang="pl-PL" b="1" dirty="0"/>
              <a:t>Sport kształtuje charakter</a:t>
            </a:r>
          </a:p>
          <a:p>
            <a:endParaRPr lang="pl-PL" dirty="0"/>
          </a:p>
          <a:p>
            <a:r>
              <a:rPr lang="pl-PL" dirty="0"/>
              <a:t>Sport kształtuje charakter uczniów – stają się oni zmotywowani do działania, posiadają silną wolę i  chęć samorealizacji. Dodatkowo, od młodych lat uczą się organizacji. Muszą tak zaplanować swoje obowiązki, by znaleźć czas także na przyjemności. Wyznaczają sobie cele w życiu i do nich dążą.</a:t>
            </a:r>
          </a:p>
          <a:p>
            <a:endParaRPr lang="pl-PL" dirty="0"/>
          </a:p>
        </p:txBody>
      </p:sp>
      <p:pic>
        <p:nvPicPr>
          <p:cNvPr id="6" name="Picture 2" descr="Karta biegacza">
            <a:extLst>
              <a:ext uri="{FF2B5EF4-FFF2-40B4-BE49-F238E27FC236}">
                <a16:creationId xmlns:a16="http://schemas.microsoft.com/office/drawing/2014/main" id="{3EFBCD29-F9A4-4FE0-ACC2-EABF67B6F33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51156" y="6319506"/>
            <a:ext cx="936104" cy="95564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Znalezione obrazy dla zapytania gmina dywity">
            <a:extLst>
              <a:ext uri="{FF2B5EF4-FFF2-40B4-BE49-F238E27FC236}">
                <a16:creationId xmlns:a16="http://schemas.microsoft.com/office/drawing/2014/main" id="{B017C927-CDE2-4F8A-9BA0-8966F540D7B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44469" y="36513"/>
            <a:ext cx="2304256" cy="1152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655143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40263420-C7B9-46F1-91B2-860BD202ED7B}"/>
              </a:ext>
            </a:extLst>
          </p:cNvPr>
          <p:cNvSpPr>
            <a:spLocks noGrp="1"/>
          </p:cNvSpPr>
          <p:nvPr>
            <p:ph type="dt" sz="half" idx="10"/>
          </p:nvPr>
        </p:nvSpPr>
        <p:spPr/>
        <p:txBody>
          <a:bodyPr/>
          <a:lstStyle/>
          <a:p>
            <a:pPr>
              <a:defRPr/>
            </a:pPr>
            <a:endParaRPr lang="pl-PL" dirty="0"/>
          </a:p>
        </p:txBody>
      </p:sp>
      <p:sp>
        <p:nvSpPr>
          <p:cNvPr id="3" name="Symbol zastępczy stopki 2">
            <a:extLst>
              <a:ext uri="{FF2B5EF4-FFF2-40B4-BE49-F238E27FC236}">
                <a16:creationId xmlns:a16="http://schemas.microsoft.com/office/drawing/2014/main" id="{95218289-4852-4FE5-BD05-F691950FE057}"/>
              </a:ext>
            </a:extLst>
          </p:cNvPr>
          <p:cNvSpPr>
            <a:spLocks noGrp="1"/>
          </p:cNvSpPr>
          <p:nvPr>
            <p:ph type="ftr" sz="quarter" idx="11"/>
          </p:nvPr>
        </p:nvSpPr>
        <p:spPr/>
        <p:txBody>
          <a:bodyPr/>
          <a:lstStyle/>
          <a:p>
            <a:pPr>
              <a:defRPr/>
            </a:pPr>
            <a:r>
              <a:rPr lang="pl-PL" dirty="0"/>
              <a:t> </a:t>
            </a:r>
          </a:p>
        </p:txBody>
      </p:sp>
      <p:sp>
        <p:nvSpPr>
          <p:cNvPr id="4" name="pole tekstowe 3">
            <a:extLst>
              <a:ext uri="{FF2B5EF4-FFF2-40B4-BE49-F238E27FC236}">
                <a16:creationId xmlns:a16="http://schemas.microsoft.com/office/drawing/2014/main" id="{4237F760-950C-436D-AA8C-C054753561F8}"/>
              </a:ext>
            </a:extLst>
          </p:cNvPr>
          <p:cNvSpPr txBox="1"/>
          <p:nvPr/>
        </p:nvSpPr>
        <p:spPr>
          <a:xfrm>
            <a:off x="1386260" y="1692399"/>
            <a:ext cx="7848872" cy="6878806"/>
          </a:xfrm>
          <a:prstGeom prst="rect">
            <a:avLst/>
          </a:prstGeom>
          <a:noFill/>
        </p:spPr>
        <p:txBody>
          <a:bodyPr wrap="square" rtlCol="0">
            <a:spAutoFit/>
          </a:bodyPr>
          <a:lstStyle/>
          <a:p>
            <a:r>
              <a:rPr lang="pl-PL" b="1" dirty="0"/>
              <a:t>Szansa na sukces</a:t>
            </a:r>
            <a:endParaRPr lang="pl-PL" dirty="0"/>
          </a:p>
          <a:p>
            <a:r>
              <a:rPr lang="pl-PL" dirty="0"/>
              <a:t>Sport rozwija pasję dziecka, co w przyszłości może zaowocować tym, że będzie ono bardziej zmotywowane, a także nie będzie szukało odreagowania emocji w inny sposób. Skupienie się na sporcie sprawia także, że dziecko nie spędza całego wolnego czasu przed komputerem, co w dzisiejszych czasach jest sporym zagrożeniem.</a:t>
            </a:r>
          </a:p>
          <a:p>
            <a:r>
              <a:rPr lang="pl-PL" b="1" dirty="0"/>
              <a:t>Zdrowe nawyki</a:t>
            </a:r>
            <a:endParaRPr lang="pl-PL" dirty="0"/>
          </a:p>
          <a:p>
            <a:r>
              <a:rPr lang="pl-PL" dirty="0"/>
              <a:t>Dziecko uczy się pewnych zdrowych nawyków, które są przydatne podczas całego życia. Mimo ukończenia szkoły, takie osoby z chęcią spędzają czas na zewnątrz i uprawiają sporty – co wpływa na ich lepszy stan zdrowia. Nawyki z dzieciństwa procentują w dalszym życiu.</a:t>
            </a:r>
          </a:p>
          <a:p>
            <a:r>
              <a:rPr lang="pl-PL" b="1" dirty="0"/>
              <a:t> Kontakty towarzyskie</a:t>
            </a:r>
            <a:endParaRPr lang="pl-PL" dirty="0"/>
          </a:p>
          <a:p>
            <a:r>
              <a:rPr lang="pl-PL" dirty="0"/>
              <a:t>Klasy sportowe bardzo zbliżają uczniów – przyjaźnie powstają dzięki wspólnej pasji. Podczas  wyjazdów, obozów, treningów i zawodów, dzieci uczą się obowiązku pomocy innym oraz współpracy.</a:t>
            </a:r>
          </a:p>
          <a:p>
            <a:endParaRPr lang="pl-PL" dirty="0"/>
          </a:p>
          <a:p>
            <a:endParaRPr lang="pl-PL" dirty="0"/>
          </a:p>
          <a:p>
            <a:endParaRPr lang="pl-PL" dirty="0"/>
          </a:p>
        </p:txBody>
      </p:sp>
      <p:pic>
        <p:nvPicPr>
          <p:cNvPr id="5" name="Picture 2" descr="Karta biegacza">
            <a:extLst>
              <a:ext uri="{FF2B5EF4-FFF2-40B4-BE49-F238E27FC236}">
                <a16:creationId xmlns:a16="http://schemas.microsoft.com/office/drawing/2014/main" id="{DCA19756-D7E2-4093-A63E-45F9146EC29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72535" y="6306376"/>
            <a:ext cx="936104" cy="95564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Znalezione obrazy dla zapytania gmina dywity">
            <a:extLst>
              <a:ext uri="{FF2B5EF4-FFF2-40B4-BE49-F238E27FC236}">
                <a16:creationId xmlns:a16="http://schemas.microsoft.com/office/drawing/2014/main" id="{ACB4726B-2A70-42F8-A2DA-4437521B08A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44469" y="36513"/>
            <a:ext cx="2304256" cy="1152128"/>
          </a:xfrm>
          <a:prstGeom prst="rect">
            <a:avLst/>
          </a:prstGeom>
          <a:noFill/>
          <a:extLst>
            <a:ext uri="{909E8E84-426E-40DD-AFC4-6F175D3DCCD1}">
              <a14:hiddenFill xmlns:a14="http://schemas.microsoft.com/office/drawing/2010/main">
                <a:solidFill>
                  <a:srgbClr val="FFFFFF"/>
                </a:solidFill>
              </a14:hiddenFill>
            </a:ext>
          </a:extLst>
        </p:spPr>
      </p:pic>
      <p:sp>
        <p:nvSpPr>
          <p:cNvPr id="7" name="pole tekstowe 6">
            <a:extLst>
              <a:ext uri="{FF2B5EF4-FFF2-40B4-BE49-F238E27FC236}">
                <a16:creationId xmlns:a16="http://schemas.microsoft.com/office/drawing/2014/main" id="{BAF8F0A0-D88C-4A55-BD59-5955DCCB82B3}"/>
              </a:ext>
            </a:extLst>
          </p:cNvPr>
          <p:cNvSpPr txBox="1"/>
          <p:nvPr/>
        </p:nvSpPr>
        <p:spPr>
          <a:xfrm>
            <a:off x="2250356" y="684287"/>
            <a:ext cx="5976664" cy="461665"/>
          </a:xfrm>
          <a:prstGeom prst="rect">
            <a:avLst/>
          </a:prstGeom>
          <a:noFill/>
        </p:spPr>
        <p:txBody>
          <a:bodyPr wrap="square" rtlCol="0">
            <a:spAutoFit/>
          </a:bodyPr>
          <a:lstStyle/>
          <a:p>
            <a:r>
              <a:rPr lang="pl-PL" sz="2400" dirty="0">
                <a:solidFill>
                  <a:srgbClr val="FF0000"/>
                </a:solidFill>
              </a:rPr>
              <a:t>Dlaczego warto wybrać klasę sportową ?</a:t>
            </a:r>
          </a:p>
        </p:txBody>
      </p:sp>
    </p:spTree>
    <p:extLst>
      <p:ext uri="{BB962C8B-B14F-4D97-AF65-F5344CB8AC3E}">
        <p14:creationId xmlns:p14="http://schemas.microsoft.com/office/powerpoint/2010/main" val="34346585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D63AA232-6413-4FE5-A688-EFA836444F1F}"/>
              </a:ext>
            </a:extLst>
          </p:cNvPr>
          <p:cNvSpPr>
            <a:spLocks noGrp="1"/>
          </p:cNvSpPr>
          <p:nvPr>
            <p:ph type="dt" sz="half" idx="10"/>
          </p:nvPr>
        </p:nvSpPr>
        <p:spPr/>
        <p:txBody>
          <a:bodyPr/>
          <a:lstStyle/>
          <a:p>
            <a:pPr>
              <a:defRPr/>
            </a:pPr>
            <a:endParaRPr lang="pl-PL" dirty="0"/>
          </a:p>
        </p:txBody>
      </p:sp>
      <p:sp>
        <p:nvSpPr>
          <p:cNvPr id="4" name="pole tekstowe 3">
            <a:extLst>
              <a:ext uri="{FF2B5EF4-FFF2-40B4-BE49-F238E27FC236}">
                <a16:creationId xmlns:a16="http://schemas.microsoft.com/office/drawing/2014/main" id="{6498EC00-DD33-4D79-87B1-B51FF516E460}"/>
              </a:ext>
            </a:extLst>
          </p:cNvPr>
          <p:cNvSpPr txBox="1"/>
          <p:nvPr/>
        </p:nvSpPr>
        <p:spPr>
          <a:xfrm>
            <a:off x="2754264" y="820028"/>
            <a:ext cx="5616624" cy="415498"/>
          </a:xfrm>
          <a:prstGeom prst="rect">
            <a:avLst/>
          </a:prstGeom>
          <a:noFill/>
        </p:spPr>
        <p:txBody>
          <a:bodyPr wrap="square" rtlCol="0">
            <a:spAutoFit/>
          </a:bodyPr>
          <a:lstStyle/>
          <a:p>
            <a:r>
              <a:rPr lang="pl-PL" dirty="0">
                <a:solidFill>
                  <a:srgbClr val="FF0000"/>
                </a:solidFill>
              </a:rPr>
              <a:t>CZY 10 GODIZN ZAJĘĆ TO DUŻO ?</a:t>
            </a:r>
          </a:p>
        </p:txBody>
      </p:sp>
      <p:sp>
        <p:nvSpPr>
          <p:cNvPr id="6" name="pole tekstowe 5">
            <a:extLst>
              <a:ext uri="{FF2B5EF4-FFF2-40B4-BE49-F238E27FC236}">
                <a16:creationId xmlns:a16="http://schemas.microsoft.com/office/drawing/2014/main" id="{B4EDB624-67C6-41CA-BE58-F3C9D3C43418}"/>
              </a:ext>
            </a:extLst>
          </p:cNvPr>
          <p:cNvSpPr txBox="1"/>
          <p:nvPr/>
        </p:nvSpPr>
        <p:spPr>
          <a:xfrm>
            <a:off x="1314252" y="1692399"/>
            <a:ext cx="8424936" cy="5262979"/>
          </a:xfrm>
          <a:prstGeom prst="rect">
            <a:avLst/>
          </a:prstGeom>
          <a:noFill/>
        </p:spPr>
        <p:txBody>
          <a:bodyPr wrap="square" rtlCol="0">
            <a:spAutoFit/>
          </a:bodyPr>
          <a:lstStyle/>
          <a:p>
            <a:r>
              <a:rPr lang="pl-PL" dirty="0"/>
              <a:t>Każda klasa szkoły podstawowej, w ramach zajęć, ma 4 godziny wychowania fizycznego</a:t>
            </a:r>
          </a:p>
          <a:p>
            <a:endParaRPr lang="pl-PL" dirty="0"/>
          </a:p>
          <a:p>
            <a:r>
              <a:rPr lang="pl-PL" dirty="0"/>
              <a:t>Tak samo klasa sportowa – 4 godz. to zajęcia </a:t>
            </a:r>
            <a:r>
              <a:rPr lang="pl-PL" dirty="0" err="1"/>
              <a:t>ogólnosportowe</a:t>
            </a:r>
            <a:endParaRPr lang="pl-PL" dirty="0"/>
          </a:p>
          <a:p>
            <a:endParaRPr lang="pl-PL" dirty="0"/>
          </a:p>
          <a:p>
            <a:r>
              <a:rPr lang="pl-PL" dirty="0"/>
              <a:t>Pozostałe 6 godzin lekcyjnych to zajęcia specjalistyczne z danej dyscypliny sportu</a:t>
            </a:r>
          </a:p>
          <a:p>
            <a:endParaRPr lang="pl-PL" dirty="0"/>
          </a:p>
          <a:p>
            <a:r>
              <a:rPr lang="pl-PL" dirty="0"/>
              <a:t>6 godz. lekcyjnych = 3 treningi po 1.5 h</a:t>
            </a:r>
          </a:p>
          <a:p>
            <a:endParaRPr lang="pl-PL" dirty="0"/>
          </a:p>
          <a:p>
            <a:r>
              <a:rPr lang="pl-PL" dirty="0"/>
              <a:t>Zajęcia zakończą się do godz. 15.10.</a:t>
            </a:r>
          </a:p>
          <a:p>
            <a:endParaRPr lang="pl-PL" dirty="0"/>
          </a:p>
          <a:p>
            <a:r>
              <a:rPr lang="pl-PL" dirty="0"/>
              <a:t>Dzieci mają treningi w czasie szkoły, więc jest możliwość pełniejszego uczestniczenia w pozostałych zajęciach pozalekcyjnych </a:t>
            </a:r>
            <a:br>
              <a:rPr lang="pl-PL" dirty="0"/>
            </a:br>
            <a:r>
              <a:rPr lang="pl-PL" dirty="0"/>
              <a:t>np. j. angielski, szkoła muzyczna itp.</a:t>
            </a:r>
          </a:p>
          <a:p>
            <a:r>
              <a:rPr lang="pl-PL" dirty="0"/>
              <a:t>    </a:t>
            </a:r>
          </a:p>
        </p:txBody>
      </p:sp>
      <p:pic>
        <p:nvPicPr>
          <p:cNvPr id="7" name="Picture 2" descr="Karta biegacza">
            <a:extLst>
              <a:ext uri="{FF2B5EF4-FFF2-40B4-BE49-F238E27FC236}">
                <a16:creationId xmlns:a16="http://schemas.microsoft.com/office/drawing/2014/main" id="{49D8FAD7-EA55-4063-8B2E-8646DA44E4D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79148" y="6178876"/>
            <a:ext cx="936104" cy="95564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Znalezione obrazy dla zapytania gmina dywity">
            <a:extLst>
              <a:ext uri="{FF2B5EF4-FFF2-40B4-BE49-F238E27FC236}">
                <a16:creationId xmlns:a16="http://schemas.microsoft.com/office/drawing/2014/main" id="{D2CA0A47-CEFA-4E40-A59E-4B13A63A8F9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44469" y="36513"/>
            <a:ext cx="2304256" cy="1152128"/>
          </a:xfrm>
          <a:prstGeom prst="rect">
            <a:avLst/>
          </a:prstGeom>
          <a:noFill/>
          <a:extLst>
            <a:ext uri="{909E8E84-426E-40DD-AFC4-6F175D3DCCD1}">
              <a14:hiddenFill xmlns:a14="http://schemas.microsoft.com/office/drawing/2010/main">
                <a:solidFill>
                  <a:srgbClr val="FFFFFF"/>
                </a:solidFill>
              </a14:hiddenFill>
            </a:ext>
          </a:extLst>
        </p:spPr>
      </p:pic>
      <p:sp>
        <p:nvSpPr>
          <p:cNvPr id="9" name="Gwiazda: 5 punktów 8">
            <a:extLst>
              <a:ext uri="{FF2B5EF4-FFF2-40B4-BE49-F238E27FC236}">
                <a16:creationId xmlns:a16="http://schemas.microsoft.com/office/drawing/2014/main" id="{84E5FA51-0C13-4CD3-BBDF-45B60BECB0AA}"/>
              </a:ext>
            </a:extLst>
          </p:cNvPr>
          <p:cNvSpPr/>
          <p:nvPr/>
        </p:nvSpPr>
        <p:spPr bwMode="auto">
          <a:xfrm>
            <a:off x="935610" y="1836415"/>
            <a:ext cx="282614" cy="308897"/>
          </a:xfrm>
          <a:prstGeom prst="star5">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95363" rtl="0" eaLnBrk="1" fontAlgn="base" latinLnBrk="0" hangingPunct="1">
              <a:lnSpc>
                <a:spcPct val="100000"/>
              </a:lnSpc>
              <a:spcBef>
                <a:spcPct val="0"/>
              </a:spcBef>
              <a:spcAft>
                <a:spcPct val="0"/>
              </a:spcAft>
              <a:buClrTx/>
              <a:buSzTx/>
              <a:buFontTx/>
              <a:buNone/>
              <a:tabLst/>
            </a:pPr>
            <a:endParaRPr kumimoji="0" lang="pl-PL" sz="2100" b="0" i="0" u="none" strike="noStrike" cap="none" normalizeH="0" baseline="0">
              <a:ln>
                <a:noFill/>
              </a:ln>
              <a:solidFill>
                <a:schemeClr val="tx1"/>
              </a:solidFill>
              <a:effectLst/>
              <a:latin typeface="Arial" charset="0"/>
            </a:endParaRPr>
          </a:p>
        </p:txBody>
      </p:sp>
      <p:sp>
        <p:nvSpPr>
          <p:cNvPr id="10" name="Gwiazda: 5 punktów 9">
            <a:extLst>
              <a:ext uri="{FF2B5EF4-FFF2-40B4-BE49-F238E27FC236}">
                <a16:creationId xmlns:a16="http://schemas.microsoft.com/office/drawing/2014/main" id="{08E73FFC-74BE-47B6-928E-FD56C743D34E}"/>
              </a:ext>
            </a:extLst>
          </p:cNvPr>
          <p:cNvSpPr/>
          <p:nvPr/>
        </p:nvSpPr>
        <p:spPr bwMode="auto">
          <a:xfrm>
            <a:off x="902856" y="2672785"/>
            <a:ext cx="282614" cy="308897"/>
          </a:xfrm>
          <a:prstGeom prst="star5">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95363" rtl="0" eaLnBrk="1" fontAlgn="base" latinLnBrk="0" hangingPunct="1">
              <a:lnSpc>
                <a:spcPct val="100000"/>
              </a:lnSpc>
              <a:spcBef>
                <a:spcPct val="0"/>
              </a:spcBef>
              <a:spcAft>
                <a:spcPct val="0"/>
              </a:spcAft>
              <a:buClrTx/>
              <a:buSzTx/>
              <a:buFontTx/>
              <a:buNone/>
              <a:tabLst/>
            </a:pPr>
            <a:endParaRPr kumimoji="0" lang="pl-PL" sz="2100" b="0" i="0" u="none" strike="noStrike" cap="none" normalizeH="0" baseline="0">
              <a:ln>
                <a:noFill/>
              </a:ln>
              <a:solidFill>
                <a:schemeClr val="tx1"/>
              </a:solidFill>
              <a:effectLst/>
              <a:latin typeface="Arial" charset="0"/>
            </a:endParaRPr>
          </a:p>
        </p:txBody>
      </p:sp>
      <p:sp>
        <p:nvSpPr>
          <p:cNvPr id="11" name="Gwiazda: 5 punktów 10">
            <a:extLst>
              <a:ext uri="{FF2B5EF4-FFF2-40B4-BE49-F238E27FC236}">
                <a16:creationId xmlns:a16="http://schemas.microsoft.com/office/drawing/2014/main" id="{71B5DC2F-58EE-414D-B81A-C7BB20C7C9B6}"/>
              </a:ext>
            </a:extLst>
          </p:cNvPr>
          <p:cNvSpPr/>
          <p:nvPr/>
        </p:nvSpPr>
        <p:spPr bwMode="auto">
          <a:xfrm>
            <a:off x="927646" y="3459792"/>
            <a:ext cx="282614" cy="308897"/>
          </a:xfrm>
          <a:prstGeom prst="star5">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95363" rtl="0" eaLnBrk="1" fontAlgn="base" latinLnBrk="0" hangingPunct="1">
              <a:lnSpc>
                <a:spcPct val="100000"/>
              </a:lnSpc>
              <a:spcBef>
                <a:spcPct val="0"/>
              </a:spcBef>
              <a:spcAft>
                <a:spcPct val="0"/>
              </a:spcAft>
              <a:buClrTx/>
              <a:buSzTx/>
              <a:buFontTx/>
              <a:buNone/>
              <a:tabLst/>
            </a:pPr>
            <a:endParaRPr kumimoji="0" lang="pl-PL" sz="2100" b="0" i="0" u="none" strike="noStrike" cap="none" normalizeH="0" baseline="0">
              <a:ln>
                <a:noFill/>
              </a:ln>
              <a:solidFill>
                <a:schemeClr val="tx1"/>
              </a:solidFill>
              <a:effectLst/>
              <a:latin typeface="Arial" charset="0"/>
            </a:endParaRPr>
          </a:p>
        </p:txBody>
      </p:sp>
      <p:sp>
        <p:nvSpPr>
          <p:cNvPr id="12" name="Gwiazda: 5 punktów 11">
            <a:extLst>
              <a:ext uri="{FF2B5EF4-FFF2-40B4-BE49-F238E27FC236}">
                <a16:creationId xmlns:a16="http://schemas.microsoft.com/office/drawing/2014/main" id="{DEC19580-E905-406C-833B-1F112AD0D00C}"/>
              </a:ext>
            </a:extLst>
          </p:cNvPr>
          <p:cNvSpPr/>
          <p:nvPr/>
        </p:nvSpPr>
        <p:spPr bwMode="auto">
          <a:xfrm>
            <a:off x="946248" y="4323888"/>
            <a:ext cx="282614" cy="308897"/>
          </a:xfrm>
          <a:prstGeom prst="star5">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95363" rtl="0" eaLnBrk="1" fontAlgn="base" latinLnBrk="0" hangingPunct="1">
              <a:lnSpc>
                <a:spcPct val="100000"/>
              </a:lnSpc>
              <a:spcBef>
                <a:spcPct val="0"/>
              </a:spcBef>
              <a:spcAft>
                <a:spcPct val="0"/>
              </a:spcAft>
              <a:buClrTx/>
              <a:buSzTx/>
              <a:buFontTx/>
              <a:buNone/>
              <a:tabLst/>
            </a:pPr>
            <a:endParaRPr kumimoji="0" lang="pl-PL" sz="2100" b="0" i="0" u="none" strike="noStrike" cap="none" normalizeH="0" baseline="0">
              <a:ln>
                <a:noFill/>
              </a:ln>
              <a:solidFill>
                <a:schemeClr val="tx1"/>
              </a:solidFill>
              <a:effectLst/>
              <a:latin typeface="Arial" charset="0"/>
            </a:endParaRPr>
          </a:p>
        </p:txBody>
      </p:sp>
      <p:sp>
        <p:nvSpPr>
          <p:cNvPr id="13" name="Gwiazda: 5 punktów 12">
            <a:extLst>
              <a:ext uri="{FF2B5EF4-FFF2-40B4-BE49-F238E27FC236}">
                <a16:creationId xmlns:a16="http://schemas.microsoft.com/office/drawing/2014/main" id="{C13BD181-7B61-4D24-B68B-6863DBD4B69E}"/>
              </a:ext>
            </a:extLst>
          </p:cNvPr>
          <p:cNvSpPr/>
          <p:nvPr/>
        </p:nvSpPr>
        <p:spPr bwMode="auto">
          <a:xfrm>
            <a:off x="967247" y="5005809"/>
            <a:ext cx="282614" cy="308897"/>
          </a:xfrm>
          <a:prstGeom prst="star5">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95363" rtl="0" eaLnBrk="1" fontAlgn="base" latinLnBrk="0" hangingPunct="1">
              <a:lnSpc>
                <a:spcPct val="100000"/>
              </a:lnSpc>
              <a:spcBef>
                <a:spcPct val="0"/>
              </a:spcBef>
              <a:spcAft>
                <a:spcPct val="0"/>
              </a:spcAft>
              <a:buClrTx/>
              <a:buSzTx/>
              <a:buFontTx/>
              <a:buNone/>
              <a:tabLst/>
            </a:pPr>
            <a:endParaRPr kumimoji="0" lang="pl-PL" sz="2100" b="0" i="0" u="none" strike="noStrike" cap="none" normalizeH="0" baseline="0">
              <a:ln>
                <a:noFill/>
              </a:ln>
              <a:solidFill>
                <a:schemeClr val="tx1"/>
              </a:solidFill>
              <a:effectLst/>
              <a:latin typeface="Arial" charset="0"/>
            </a:endParaRPr>
          </a:p>
        </p:txBody>
      </p:sp>
      <p:sp>
        <p:nvSpPr>
          <p:cNvPr id="14" name="Gwiazda: 5 punktów 13">
            <a:extLst>
              <a:ext uri="{FF2B5EF4-FFF2-40B4-BE49-F238E27FC236}">
                <a16:creationId xmlns:a16="http://schemas.microsoft.com/office/drawing/2014/main" id="{C2ECF712-944F-4A95-95CF-82433179F5A6}"/>
              </a:ext>
            </a:extLst>
          </p:cNvPr>
          <p:cNvSpPr/>
          <p:nvPr/>
        </p:nvSpPr>
        <p:spPr bwMode="auto">
          <a:xfrm>
            <a:off x="962386" y="5724848"/>
            <a:ext cx="282614" cy="308897"/>
          </a:xfrm>
          <a:prstGeom prst="star5">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95363" rtl="0" eaLnBrk="1" fontAlgn="base" latinLnBrk="0" hangingPunct="1">
              <a:lnSpc>
                <a:spcPct val="100000"/>
              </a:lnSpc>
              <a:spcBef>
                <a:spcPct val="0"/>
              </a:spcBef>
              <a:spcAft>
                <a:spcPct val="0"/>
              </a:spcAft>
              <a:buClrTx/>
              <a:buSzTx/>
              <a:buFontTx/>
              <a:buNone/>
              <a:tabLst/>
            </a:pPr>
            <a:endParaRPr kumimoji="0" lang="pl-PL" sz="21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204361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4285348" y="324247"/>
            <a:ext cx="2222083" cy="415498"/>
          </a:xfrm>
          <a:prstGeom prst="rect">
            <a:avLst/>
          </a:prstGeom>
          <a:noFill/>
        </p:spPr>
        <p:txBody>
          <a:bodyPr wrap="none" rtlCol="0">
            <a:spAutoFit/>
          </a:bodyPr>
          <a:lstStyle/>
          <a:p>
            <a:pPr algn="ctr"/>
            <a:r>
              <a:rPr lang="pl-PL" b="1" dirty="0">
                <a:solidFill>
                  <a:srgbClr val="FF0000"/>
                </a:solidFill>
              </a:rPr>
              <a:t>CELE OGÓLNE </a:t>
            </a:r>
          </a:p>
        </p:txBody>
      </p:sp>
      <p:sp>
        <p:nvSpPr>
          <p:cNvPr id="3" name="pole tekstowe 2"/>
          <p:cNvSpPr txBox="1"/>
          <p:nvPr/>
        </p:nvSpPr>
        <p:spPr>
          <a:xfrm>
            <a:off x="1386260" y="1836415"/>
            <a:ext cx="9264075" cy="4939814"/>
          </a:xfrm>
          <a:prstGeom prst="rect">
            <a:avLst/>
          </a:prstGeom>
          <a:noFill/>
        </p:spPr>
        <p:txBody>
          <a:bodyPr wrap="none" rtlCol="0">
            <a:spAutoFit/>
          </a:bodyPr>
          <a:lstStyle/>
          <a:p>
            <a:r>
              <a:rPr lang="pl-PL" dirty="0"/>
              <a:t>Kształcenie i doskonalenie harmonijnego rozwoju fizycznego uczniów </a:t>
            </a:r>
          </a:p>
          <a:p>
            <a:r>
              <a:rPr lang="pl-PL" dirty="0"/>
              <a:t>poprzez odpowiedni dobór środków wspomagających funkcjonowanie </a:t>
            </a:r>
          </a:p>
          <a:p>
            <a:r>
              <a:rPr lang="pl-PL" dirty="0"/>
              <a:t>układu ruchowego, oddechowego, krążenia i nerwowego</a:t>
            </a:r>
          </a:p>
          <a:p>
            <a:endParaRPr lang="pl-PL" dirty="0"/>
          </a:p>
          <a:p>
            <a:endParaRPr lang="pl-PL" dirty="0"/>
          </a:p>
          <a:p>
            <a:r>
              <a:rPr lang="pl-PL" dirty="0"/>
              <a:t>Wyposażenie uczniów w zasób umiejętności ruchowych oraz niezbędny </a:t>
            </a:r>
          </a:p>
          <a:p>
            <a:r>
              <a:rPr lang="pl-PL" dirty="0"/>
              <a:t>zasób wiedzy o korzyściach płynących z uprawiania ćwiczeń fizycznych </a:t>
            </a:r>
          </a:p>
          <a:p>
            <a:endParaRPr lang="pl-PL" dirty="0"/>
          </a:p>
          <a:p>
            <a:endParaRPr lang="pl-PL" dirty="0"/>
          </a:p>
          <a:p>
            <a:r>
              <a:rPr lang="pl-PL" dirty="0"/>
              <a:t>Prawidłowy rozwój psychomotoryczny</a:t>
            </a:r>
          </a:p>
          <a:p>
            <a:endParaRPr lang="pl-PL" dirty="0"/>
          </a:p>
          <a:p>
            <a:endParaRPr lang="pl-PL" dirty="0"/>
          </a:p>
          <a:p>
            <a:r>
              <a:rPr lang="pl-PL" dirty="0"/>
              <a:t>Kształtowanie cech wolicjonalnych charakteru i pożądanych postaw uczniów</a:t>
            </a:r>
          </a:p>
          <a:p>
            <a:r>
              <a:rPr lang="pl-PL" dirty="0"/>
              <a:t> w działaniu zarówno indywidualnym jak i zespołowym</a:t>
            </a:r>
          </a:p>
          <a:p>
            <a:endParaRPr lang="pl-PL" dirty="0"/>
          </a:p>
        </p:txBody>
      </p:sp>
      <p:sp>
        <p:nvSpPr>
          <p:cNvPr id="4" name="Strzałka: w prawo 3">
            <a:extLst>
              <a:ext uri="{FF2B5EF4-FFF2-40B4-BE49-F238E27FC236}">
                <a16:creationId xmlns:a16="http://schemas.microsoft.com/office/drawing/2014/main" id="{8F07FA62-2C05-42F6-9EF8-CE1D2B60CDE5}"/>
              </a:ext>
            </a:extLst>
          </p:cNvPr>
          <p:cNvSpPr/>
          <p:nvPr/>
        </p:nvSpPr>
        <p:spPr bwMode="auto">
          <a:xfrm>
            <a:off x="940344" y="1899587"/>
            <a:ext cx="432048" cy="296868"/>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95363" rtl="0" eaLnBrk="1" fontAlgn="base" latinLnBrk="0" hangingPunct="1">
              <a:lnSpc>
                <a:spcPct val="100000"/>
              </a:lnSpc>
              <a:spcBef>
                <a:spcPct val="0"/>
              </a:spcBef>
              <a:spcAft>
                <a:spcPct val="0"/>
              </a:spcAft>
              <a:buClrTx/>
              <a:buSzTx/>
              <a:buFontTx/>
              <a:buNone/>
              <a:tabLst/>
            </a:pPr>
            <a:endParaRPr kumimoji="0" lang="pl-PL" sz="2100" b="0" i="0" u="none" strike="noStrike" cap="none" normalizeH="0" baseline="0">
              <a:ln>
                <a:noFill/>
              </a:ln>
              <a:solidFill>
                <a:schemeClr val="tx1"/>
              </a:solidFill>
              <a:effectLst/>
              <a:latin typeface="Arial" charset="0"/>
            </a:endParaRPr>
          </a:p>
        </p:txBody>
      </p:sp>
      <p:sp>
        <p:nvSpPr>
          <p:cNvPr id="7" name="Strzałka: w prawo 6">
            <a:extLst>
              <a:ext uri="{FF2B5EF4-FFF2-40B4-BE49-F238E27FC236}">
                <a16:creationId xmlns:a16="http://schemas.microsoft.com/office/drawing/2014/main" id="{623A09BB-A0AE-4452-B9BB-5B7175A09668}"/>
              </a:ext>
            </a:extLst>
          </p:cNvPr>
          <p:cNvSpPr/>
          <p:nvPr/>
        </p:nvSpPr>
        <p:spPr bwMode="auto">
          <a:xfrm>
            <a:off x="895254" y="3483763"/>
            <a:ext cx="432048" cy="296868"/>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95363" rtl="0" eaLnBrk="1" fontAlgn="base" latinLnBrk="0" hangingPunct="1">
              <a:lnSpc>
                <a:spcPct val="100000"/>
              </a:lnSpc>
              <a:spcBef>
                <a:spcPct val="0"/>
              </a:spcBef>
              <a:spcAft>
                <a:spcPct val="0"/>
              </a:spcAft>
              <a:buClrTx/>
              <a:buSzTx/>
              <a:buFontTx/>
              <a:buNone/>
              <a:tabLst/>
            </a:pPr>
            <a:endParaRPr kumimoji="0" lang="pl-PL" sz="2100" b="0" i="0" u="none" strike="noStrike" cap="none" normalizeH="0" baseline="0">
              <a:ln>
                <a:noFill/>
              </a:ln>
              <a:solidFill>
                <a:schemeClr val="tx1"/>
              </a:solidFill>
              <a:effectLst/>
              <a:latin typeface="Arial" charset="0"/>
            </a:endParaRPr>
          </a:p>
        </p:txBody>
      </p:sp>
      <p:sp>
        <p:nvSpPr>
          <p:cNvPr id="8" name="Strzałka: w prawo 7">
            <a:extLst>
              <a:ext uri="{FF2B5EF4-FFF2-40B4-BE49-F238E27FC236}">
                <a16:creationId xmlns:a16="http://schemas.microsoft.com/office/drawing/2014/main" id="{5B28B641-319A-43A2-877C-7E381779DA93}"/>
              </a:ext>
            </a:extLst>
          </p:cNvPr>
          <p:cNvSpPr/>
          <p:nvPr/>
        </p:nvSpPr>
        <p:spPr bwMode="auto">
          <a:xfrm>
            <a:off x="940344" y="4762567"/>
            <a:ext cx="432048" cy="296868"/>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95363" rtl="0" eaLnBrk="1" fontAlgn="base" latinLnBrk="0" hangingPunct="1">
              <a:lnSpc>
                <a:spcPct val="100000"/>
              </a:lnSpc>
              <a:spcBef>
                <a:spcPct val="0"/>
              </a:spcBef>
              <a:spcAft>
                <a:spcPct val="0"/>
              </a:spcAft>
              <a:buClrTx/>
              <a:buSzTx/>
              <a:buFontTx/>
              <a:buNone/>
              <a:tabLst/>
            </a:pPr>
            <a:endParaRPr kumimoji="0" lang="pl-PL" sz="2100" b="0" i="0" u="none" strike="noStrike" cap="none" normalizeH="0" baseline="0" dirty="0">
              <a:ln>
                <a:noFill/>
              </a:ln>
              <a:solidFill>
                <a:schemeClr val="tx1"/>
              </a:solidFill>
              <a:effectLst/>
              <a:latin typeface="Arial" charset="0"/>
            </a:endParaRPr>
          </a:p>
        </p:txBody>
      </p:sp>
      <p:sp>
        <p:nvSpPr>
          <p:cNvPr id="9" name="Strzałka: w prawo 8">
            <a:extLst>
              <a:ext uri="{FF2B5EF4-FFF2-40B4-BE49-F238E27FC236}">
                <a16:creationId xmlns:a16="http://schemas.microsoft.com/office/drawing/2014/main" id="{0CC5D3AB-4DA0-4C0B-84B5-3FCD075F2AE0}"/>
              </a:ext>
            </a:extLst>
          </p:cNvPr>
          <p:cNvSpPr/>
          <p:nvPr/>
        </p:nvSpPr>
        <p:spPr bwMode="auto">
          <a:xfrm>
            <a:off x="895254" y="5779503"/>
            <a:ext cx="432048" cy="296868"/>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95363" rtl="0" eaLnBrk="1" fontAlgn="base" latinLnBrk="0" hangingPunct="1">
              <a:lnSpc>
                <a:spcPct val="100000"/>
              </a:lnSpc>
              <a:spcBef>
                <a:spcPct val="0"/>
              </a:spcBef>
              <a:spcAft>
                <a:spcPct val="0"/>
              </a:spcAft>
              <a:buClrTx/>
              <a:buSzTx/>
              <a:buFontTx/>
              <a:buNone/>
              <a:tabLst/>
            </a:pPr>
            <a:endParaRPr kumimoji="0" lang="pl-PL" sz="2100" b="0" i="0" u="none" strike="noStrike" cap="none" normalizeH="0" baseline="0">
              <a:ln>
                <a:noFill/>
              </a:ln>
              <a:solidFill>
                <a:schemeClr val="tx1"/>
              </a:solidFill>
              <a:effectLst/>
              <a:latin typeface="Arial" charset="0"/>
            </a:endParaRPr>
          </a:p>
        </p:txBody>
      </p:sp>
      <p:pic>
        <p:nvPicPr>
          <p:cNvPr id="10" name="Picture 2" descr="Znalezione obrazy dla zapytania gmina dywity">
            <a:extLst>
              <a:ext uri="{FF2B5EF4-FFF2-40B4-BE49-F238E27FC236}">
                <a16:creationId xmlns:a16="http://schemas.microsoft.com/office/drawing/2014/main" id="{0145523B-7899-4576-95CD-728F32AFD3F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44469" y="36513"/>
            <a:ext cx="2304256" cy="115212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Karta biegacza">
            <a:extLst>
              <a:ext uri="{FF2B5EF4-FFF2-40B4-BE49-F238E27FC236}">
                <a16:creationId xmlns:a16="http://schemas.microsoft.com/office/drawing/2014/main" id="{03DB989A-1769-4B6C-8EF9-DAA8B441E46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20487" y="6298407"/>
            <a:ext cx="936104" cy="955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84086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8D7520DE-B89B-4D4E-8D42-1A570BE105C7}"/>
              </a:ext>
            </a:extLst>
          </p:cNvPr>
          <p:cNvSpPr>
            <a:spLocks noGrp="1"/>
          </p:cNvSpPr>
          <p:nvPr>
            <p:ph type="dt" sz="half" idx="10"/>
          </p:nvPr>
        </p:nvSpPr>
        <p:spPr/>
        <p:txBody>
          <a:bodyPr/>
          <a:lstStyle/>
          <a:p>
            <a:pPr>
              <a:defRPr/>
            </a:pPr>
            <a:endParaRPr lang="pl-PL" dirty="0"/>
          </a:p>
        </p:txBody>
      </p:sp>
      <p:sp>
        <p:nvSpPr>
          <p:cNvPr id="3" name="Symbol zastępczy stopki 2">
            <a:extLst>
              <a:ext uri="{FF2B5EF4-FFF2-40B4-BE49-F238E27FC236}">
                <a16:creationId xmlns:a16="http://schemas.microsoft.com/office/drawing/2014/main" id="{EC043222-E9BF-4A79-B8FF-932D5E4C7DB5}"/>
              </a:ext>
            </a:extLst>
          </p:cNvPr>
          <p:cNvSpPr>
            <a:spLocks noGrp="1"/>
          </p:cNvSpPr>
          <p:nvPr>
            <p:ph type="ftr" sz="quarter" idx="11"/>
          </p:nvPr>
        </p:nvSpPr>
        <p:spPr/>
        <p:txBody>
          <a:bodyPr/>
          <a:lstStyle/>
          <a:p>
            <a:pPr>
              <a:defRPr/>
            </a:pPr>
            <a:r>
              <a:rPr lang="pl-PL" dirty="0"/>
              <a:t> </a:t>
            </a:r>
          </a:p>
        </p:txBody>
      </p:sp>
      <p:pic>
        <p:nvPicPr>
          <p:cNvPr id="5" name="Picture 2" descr="Znalezione obrazy dla zapytania gmina dywity">
            <a:extLst>
              <a:ext uri="{FF2B5EF4-FFF2-40B4-BE49-F238E27FC236}">
                <a16:creationId xmlns:a16="http://schemas.microsoft.com/office/drawing/2014/main" id="{0982883E-E6C9-437B-9494-6A62324FEE8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44469" y="36513"/>
            <a:ext cx="2304256" cy="1152128"/>
          </a:xfrm>
          <a:prstGeom prst="rect">
            <a:avLst/>
          </a:prstGeom>
          <a:noFill/>
          <a:extLst>
            <a:ext uri="{909E8E84-426E-40DD-AFC4-6F175D3DCCD1}">
              <a14:hiddenFill xmlns:a14="http://schemas.microsoft.com/office/drawing/2010/main">
                <a:solidFill>
                  <a:srgbClr val="FFFFFF"/>
                </a:solidFill>
              </a14:hiddenFill>
            </a:ext>
          </a:extLst>
        </p:spPr>
      </p:pic>
      <p:sp>
        <p:nvSpPr>
          <p:cNvPr id="8" name="pole tekstowe 7">
            <a:extLst>
              <a:ext uri="{FF2B5EF4-FFF2-40B4-BE49-F238E27FC236}">
                <a16:creationId xmlns:a16="http://schemas.microsoft.com/office/drawing/2014/main" id="{41BFA80C-A555-41A6-9BD1-3A8449AEFE14}"/>
              </a:ext>
            </a:extLst>
          </p:cNvPr>
          <p:cNvSpPr txBox="1"/>
          <p:nvPr/>
        </p:nvSpPr>
        <p:spPr>
          <a:xfrm>
            <a:off x="1398208" y="1961068"/>
            <a:ext cx="8383595" cy="5909310"/>
          </a:xfrm>
          <a:prstGeom prst="rect">
            <a:avLst/>
          </a:prstGeom>
          <a:noFill/>
        </p:spPr>
        <p:txBody>
          <a:bodyPr wrap="square" rtlCol="0">
            <a:spAutoFit/>
          </a:bodyPr>
          <a:lstStyle/>
          <a:p>
            <a:r>
              <a:rPr lang="pl-PL" dirty="0"/>
              <a:t>Inspirowanie uczniów do świadomego uczestnictwa w zajęciach sportowych</a:t>
            </a:r>
          </a:p>
          <a:p>
            <a:endParaRPr lang="pl-PL" dirty="0"/>
          </a:p>
          <a:p>
            <a:r>
              <a:rPr lang="pl-PL" dirty="0"/>
              <a:t>Kształtowanie nawyków higienicznych związanych z aktywnością</a:t>
            </a:r>
          </a:p>
          <a:p>
            <a:r>
              <a:rPr lang="pl-PL" dirty="0"/>
              <a:t> ruchową</a:t>
            </a:r>
          </a:p>
          <a:p>
            <a:endParaRPr lang="pl-PL" dirty="0"/>
          </a:p>
          <a:p>
            <a:r>
              <a:rPr lang="pl-PL" dirty="0"/>
              <a:t>Wyposażenie dziecka w wiedzę dotyczącą odżywiania i regeneracji</a:t>
            </a:r>
          </a:p>
          <a:p>
            <a:endParaRPr lang="pl-PL" dirty="0"/>
          </a:p>
          <a:p>
            <a:endParaRPr lang="pl-PL" dirty="0"/>
          </a:p>
          <a:p>
            <a:endParaRPr lang="pl-PL" dirty="0"/>
          </a:p>
          <a:p>
            <a:endParaRPr lang="pl-PL" dirty="0"/>
          </a:p>
          <a:p>
            <a:endParaRPr lang="pl-PL" dirty="0"/>
          </a:p>
          <a:p>
            <a:endParaRPr lang="pl-PL" dirty="0"/>
          </a:p>
          <a:p>
            <a:endParaRPr lang="pl-PL" dirty="0"/>
          </a:p>
          <a:p>
            <a:endParaRPr lang="pl-PL" dirty="0"/>
          </a:p>
          <a:p>
            <a:r>
              <a:rPr lang="pl-PL" dirty="0"/>
              <a:t>Przeciwdziałanie wadom postawy</a:t>
            </a:r>
          </a:p>
          <a:p>
            <a:endParaRPr lang="pl-PL" dirty="0"/>
          </a:p>
          <a:p>
            <a:endParaRPr lang="pl-PL" dirty="0"/>
          </a:p>
        </p:txBody>
      </p:sp>
      <p:sp>
        <p:nvSpPr>
          <p:cNvPr id="7" name="pole tekstowe 6">
            <a:extLst>
              <a:ext uri="{FF2B5EF4-FFF2-40B4-BE49-F238E27FC236}">
                <a16:creationId xmlns:a16="http://schemas.microsoft.com/office/drawing/2014/main" id="{317C9ABA-22F4-4DD9-8E8B-82418833B401}"/>
              </a:ext>
            </a:extLst>
          </p:cNvPr>
          <p:cNvSpPr txBox="1"/>
          <p:nvPr/>
        </p:nvSpPr>
        <p:spPr>
          <a:xfrm>
            <a:off x="3042444" y="684287"/>
            <a:ext cx="5040560" cy="415498"/>
          </a:xfrm>
          <a:prstGeom prst="rect">
            <a:avLst/>
          </a:prstGeom>
          <a:noFill/>
        </p:spPr>
        <p:txBody>
          <a:bodyPr wrap="square" rtlCol="0">
            <a:spAutoFit/>
          </a:bodyPr>
          <a:lstStyle/>
          <a:p>
            <a:pPr algn="ctr"/>
            <a:r>
              <a:rPr lang="pl-PL" dirty="0">
                <a:solidFill>
                  <a:srgbClr val="FF0000"/>
                </a:solidFill>
              </a:rPr>
              <a:t>CELE SZCZEGÓŁOWE</a:t>
            </a:r>
          </a:p>
        </p:txBody>
      </p:sp>
      <p:sp>
        <p:nvSpPr>
          <p:cNvPr id="9" name="Strzałka: w prawo 8">
            <a:extLst>
              <a:ext uri="{FF2B5EF4-FFF2-40B4-BE49-F238E27FC236}">
                <a16:creationId xmlns:a16="http://schemas.microsoft.com/office/drawing/2014/main" id="{F6C90EAE-FE0F-4BFF-9F36-C8B539A7C692}"/>
              </a:ext>
            </a:extLst>
          </p:cNvPr>
          <p:cNvSpPr/>
          <p:nvPr/>
        </p:nvSpPr>
        <p:spPr bwMode="auto">
          <a:xfrm>
            <a:off x="882204" y="1903410"/>
            <a:ext cx="432048" cy="296868"/>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95363" rtl="0" eaLnBrk="1" fontAlgn="base" latinLnBrk="0" hangingPunct="1">
              <a:lnSpc>
                <a:spcPct val="100000"/>
              </a:lnSpc>
              <a:spcBef>
                <a:spcPct val="0"/>
              </a:spcBef>
              <a:spcAft>
                <a:spcPct val="0"/>
              </a:spcAft>
              <a:buClrTx/>
              <a:buSzTx/>
              <a:buFontTx/>
              <a:buNone/>
              <a:tabLst/>
            </a:pPr>
            <a:endParaRPr kumimoji="0" lang="pl-PL" sz="2100" b="0" i="0" u="none" strike="noStrike" cap="none" normalizeH="0" baseline="0">
              <a:ln>
                <a:noFill/>
              </a:ln>
              <a:solidFill>
                <a:schemeClr val="tx1"/>
              </a:solidFill>
              <a:effectLst/>
              <a:latin typeface="Arial" charset="0"/>
            </a:endParaRPr>
          </a:p>
        </p:txBody>
      </p:sp>
      <p:sp>
        <p:nvSpPr>
          <p:cNvPr id="10" name="Strzałka: w prawo 9">
            <a:extLst>
              <a:ext uri="{FF2B5EF4-FFF2-40B4-BE49-F238E27FC236}">
                <a16:creationId xmlns:a16="http://schemas.microsoft.com/office/drawing/2014/main" id="{3AC53CBE-D89B-446E-A23D-184FFCDBF93E}"/>
              </a:ext>
            </a:extLst>
          </p:cNvPr>
          <p:cNvSpPr/>
          <p:nvPr/>
        </p:nvSpPr>
        <p:spPr bwMode="auto">
          <a:xfrm>
            <a:off x="863355" y="2874628"/>
            <a:ext cx="432048" cy="296868"/>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95363" rtl="0" eaLnBrk="1" fontAlgn="base" latinLnBrk="0" hangingPunct="1">
              <a:lnSpc>
                <a:spcPct val="100000"/>
              </a:lnSpc>
              <a:spcBef>
                <a:spcPct val="0"/>
              </a:spcBef>
              <a:spcAft>
                <a:spcPct val="0"/>
              </a:spcAft>
              <a:buClrTx/>
              <a:buSzTx/>
              <a:buFontTx/>
              <a:buNone/>
              <a:tabLst/>
            </a:pPr>
            <a:endParaRPr kumimoji="0" lang="pl-PL" sz="2100" b="0" i="0" u="none" strike="noStrike" cap="none" normalizeH="0" baseline="0">
              <a:ln>
                <a:noFill/>
              </a:ln>
              <a:solidFill>
                <a:schemeClr val="tx1"/>
              </a:solidFill>
              <a:effectLst/>
              <a:latin typeface="Arial" charset="0"/>
            </a:endParaRPr>
          </a:p>
        </p:txBody>
      </p:sp>
      <p:sp>
        <p:nvSpPr>
          <p:cNvPr id="11" name="Strzałka: w prawo 10">
            <a:extLst>
              <a:ext uri="{FF2B5EF4-FFF2-40B4-BE49-F238E27FC236}">
                <a16:creationId xmlns:a16="http://schemas.microsoft.com/office/drawing/2014/main" id="{2506EF17-4624-491B-B016-621BFFA90FF1}"/>
              </a:ext>
            </a:extLst>
          </p:cNvPr>
          <p:cNvSpPr/>
          <p:nvPr/>
        </p:nvSpPr>
        <p:spPr bwMode="auto">
          <a:xfrm>
            <a:off x="835690" y="3769431"/>
            <a:ext cx="432048" cy="296868"/>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95363" rtl="0" eaLnBrk="1" fontAlgn="base" latinLnBrk="0" hangingPunct="1">
              <a:lnSpc>
                <a:spcPct val="100000"/>
              </a:lnSpc>
              <a:spcBef>
                <a:spcPct val="0"/>
              </a:spcBef>
              <a:spcAft>
                <a:spcPct val="0"/>
              </a:spcAft>
              <a:buClrTx/>
              <a:buSzTx/>
              <a:buFontTx/>
              <a:buNone/>
              <a:tabLst/>
            </a:pPr>
            <a:endParaRPr kumimoji="0" lang="pl-PL" sz="2100" b="0" i="0" u="none" strike="noStrike" cap="none" normalizeH="0" baseline="0">
              <a:ln>
                <a:noFill/>
              </a:ln>
              <a:solidFill>
                <a:schemeClr val="tx1"/>
              </a:solidFill>
              <a:effectLst/>
              <a:latin typeface="Arial" charset="0"/>
            </a:endParaRPr>
          </a:p>
        </p:txBody>
      </p:sp>
      <p:pic>
        <p:nvPicPr>
          <p:cNvPr id="5122" name="Picture 2" descr="http://uksfrendo.pl/images/photoalbum/album_51/24.jpg">
            <a:extLst>
              <a:ext uri="{FF2B5EF4-FFF2-40B4-BE49-F238E27FC236}">
                <a16:creationId xmlns:a16="http://schemas.microsoft.com/office/drawing/2014/main" id="{E0EFF502-01F0-490A-9DA8-5546CDF86D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276" y="4232508"/>
            <a:ext cx="7404724" cy="25537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2" name="Strzałka: w prawo 11">
            <a:extLst>
              <a:ext uri="{FF2B5EF4-FFF2-40B4-BE49-F238E27FC236}">
                <a16:creationId xmlns:a16="http://schemas.microsoft.com/office/drawing/2014/main" id="{0F931573-19E4-4065-87EA-9C913A465A87}"/>
              </a:ext>
            </a:extLst>
          </p:cNvPr>
          <p:cNvSpPr/>
          <p:nvPr/>
        </p:nvSpPr>
        <p:spPr bwMode="auto">
          <a:xfrm>
            <a:off x="882204" y="6697425"/>
            <a:ext cx="432048" cy="296868"/>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95363" rtl="0" eaLnBrk="1" fontAlgn="base" latinLnBrk="0" hangingPunct="1">
              <a:lnSpc>
                <a:spcPct val="100000"/>
              </a:lnSpc>
              <a:spcBef>
                <a:spcPct val="0"/>
              </a:spcBef>
              <a:spcAft>
                <a:spcPct val="0"/>
              </a:spcAft>
              <a:buClrTx/>
              <a:buSzTx/>
              <a:buFontTx/>
              <a:buNone/>
              <a:tabLst/>
            </a:pPr>
            <a:endParaRPr kumimoji="0" lang="pl-PL" sz="2100" b="0" i="0" u="none" strike="noStrike" cap="none" normalizeH="0" baseline="0" dirty="0">
              <a:ln>
                <a:noFill/>
              </a:ln>
              <a:solidFill>
                <a:schemeClr val="tx1"/>
              </a:solidFill>
              <a:effectLst/>
              <a:latin typeface="Arial" charset="0"/>
            </a:endParaRPr>
          </a:p>
        </p:txBody>
      </p:sp>
      <p:pic>
        <p:nvPicPr>
          <p:cNvPr id="13" name="Picture 2" descr="Karta biegacza">
            <a:extLst>
              <a:ext uri="{FF2B5EF4-FFF2-40B4-BE49-F238E27FC236}">
                <a16:creationId xmlns:a16="http://schemas.microsoft.com/office/drawing/2014/main" id="{CD4AB305-2A46-49AF-B706-3A72D997C2C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96597" y="5890216"/>
            <a:ext cx="936104" cy="955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280159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754755DA-E200-40E1-9D98-F8F04DD26EA4}"/>
              </a:ext>
            </a:extLst>
          </p:cNvPr>
          <p:cNvSpPr>
            <a:spLocks noGrp="1"/>
          </p:cNvSpPr>
          <p:nvPr>
            <p:ph type="dt" sz="half" idx="10"/>
          </p:nvPr>
        </p:nvSpPr>
        <p:spPr/>
        <p:txBody>
          <a:bodyPr/>
          <a:lstStyle/>
          <a:p>
            <a:pPr>
              <a:defRPr/>
            </a:pPr>
            <a:endParaRPr lang="pl-PL" dirty="0"/>
          </a:p>
        </p:txBody>
      </p:sp>
      <p:sp>
        <p:nvSpPr>
          <p:cNvPr id="3" name="Symbol zastępczy stopki 2">
            <a:extLst>
              <a:ext uri="{FF2B5EF4-FFF2-40B4-BE49-F238E27FC236}">
                <a16:creationId xmlns:a16="http://schemas.microsoft.com/office/drawing/2014/main" id="{2BFF55C8-BFE5-4EC9-A35B-69FEF410C0E3}"/>
              </a:ext>
            </a:extLst>
          </p:cNvPr>
          <p:cNvSpPr>
            <a:spLocks noGrp="1"/>
          </p:cNvSpPr>
          <p:nvPr>
            <p:ph type="ftr" sz="quarter" idx="11"/>
          </p:nvPr>
        </p:nvSpPr>
        <p:spPr/>
        <p:txBody>
          <a:bodyPr/>
          <a:lstStyle/>
          <a:p>
            <a:pPr>
              <a:defRPr/>
            </a:pPr>
            <a:endParaRPr lang="pl-PL" dirty="0"/>
          </a:p>
        </p:txBody>
      </p:sp>
      <p:pic>
        <p:nvPicPr>
          <p:cNvPr id="5" name="Picture 2" descr="Znalezione obrazy dla zapytania gmina dywity">
            <a:extLst>
              <a:ext uri="{FF2B5EF4-FFF2-40B4-BE49-F238E27FC236}">
                <a16:creationId xmlns:a16="http://schemas.microsoft.com/office/drawing/2014/main" id="{2C89378F-FB45-45B3-AD08-B414C1ACCE8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44469" y="36513"/>
            <a:ext cx="2304256" cy="1152128"/>
          </a:xfrm>
          <a:prstGeom prst="rect">
            <a:avLst/>
          </a:prstGeom>
          <a:noFill/>
          <a:extLst>
            <a:ext uri="{909E8E84-426E-40DD-AFC4-6F175D3DCCD1}">
              <a14:hiddenFill xmlns:a14="http://schemas.microsoft.com/office/drawing/2010/main">
                <a:solidFill>
                  <a:srgbClr val="FFFFFF"/>
                </a:solidFill>
              </a14:hiddenFill>
            </a:ext>
          </a:extLst>
        </p:spPr>
      </p:pic>
      <p:sp>
        <p:nvSpPr>
          <p:cNvPr id="6" name="pole tekstowe 5">
            <a:extLst>
              <a:ext uri="{FF2B5EF4-FFF2-40B4-BE49-F238E27FC236}">
                <a16:creationId xmlns:a16="http://schemas.microsoft.com/office/drawing/2014/main" id="{56174937-0B4F-417A-986A-35C0738330CD}"/>
              </a:ext>
            </a:extLst>
          </p:cNvPr>
          <p:cNvSpPr txBox="1"/>
          <p:nvPr/>
        </p:nvSpPr>
        <p:spPr>
          <a:xfrm>
            <a:off x="2970436" y="756295"/>
            <a:ext cx="4824536" cy="415498"/>
          </a:xfrm>
          <a:prstGeom prst="rect">
            <a:avLst/>
          </a:prstGeom>
          <a:noFill/>
        </p:spPr>
        <p:txBody>
          <a:bodyPr wrap="square" rtlCol="0">
            <a:spAutoFit/>
          </a:bodyPr>
          <a:lstStyle/>
          <a:p>
            <a:pPr algn="ctr"/>
            <a:r>
              <a:rPr lang="pl-PL" dirty="0">
                <a:solidFill>
                  <a:srgbClr val="FF0000"/>
                </a:solidFill>
              </a:rPr>
              <a:t>CELE SZCZEGÓŁOWE</a:t>
            </a:r>
          </a:p>
        </p:txBody>
      </p:sp>
      <p:sp>
        <p:nvSpPr>
          <p:cNvPr id="9" name="Prostokąt 8">
            <a:extLst>
              <a:ext uri="{FF2B5EF4-FFF2-40B4-BE49-F238E27FC236}">
                <a16:creationId xmlns:a16="http://schemas.microsoft.com/office/drawing/2014/main" id="{EDA1A298-1F43-4B55-9240-AFE66695CE78}"/>
              </a:ext>
            </a:extLst>
          </p:cNvPr>
          <p:cNvSpPr/>
          <p:nvPr/>
        </p:nvSpPr>
        <p:spPr>
          <a:xfrm>
            <a:off x="1197569" y="1734077"/>
            <a:ext cx="8640960" cy="5262979"/>
          </a:xfrm>
          <a:prstGeom prst="rect">
            <a:avLst/>
          </a:prstGeom>
        </p:spPr>
        <p:txBody>
          <a:bodyPr wrap="square">
            <a:spAutoFit/>
          </a:bodyPr>
          <a:lstStyle/>
          <a:p>
            <a:r>
              <a:rPr lang="pl-PL" dirty="0"/>
              <a:t>Inspirowanie uczniów do czynnego udziału w wydarzeniach sportowych i edukacyjnych</a:t>
            </a:r>
          </a:p>
          <a:p>
            <a:endParaRPr lang="pl-PL" dirty="0"/>
          </a:p>
          <a:p>
            <a:endParaRPr lang="pl-PL" dirty="0"/>
          </a:p>
          <a:p>
            <a:endParaRPr lang="pl-PL" dirty="0"/>
          </a:p>
          <a:p>
            <a:endParaRPr lang="pl-PL" dirty="0"/>
          </a:p>
          <a:p>
            <a:endParaRPr lang="pl-PL" dirty="0"/>
          </a:p>
          <a:p>
            <a:endParaRPr lang="pl-PL" dirty="0"/>
          </a:p>
          <a:p>
            <a:endParaRPr lang="pl-PL" dirty="0"/>
          </a:p>
          <a:p>
            <a:endParaRPr lang="pl-PL" dirty="0"/>
          </a:p>
          <a:p>
            <a:endParaRPr lang="pl-PL" dirty="0"/>
          </a:p>
          <a:p>
            <a:r>
              <a:rPr lang="pl-PL" dirty="0"/>
              <a:t>Umiejętność stosowania zasad Fair Play i szacunku do drugiego człowieka</a:t>
            </a:r>
          </a:p>
          <a:p>
            <a:endParaRPr lang="pl-PL" dirty="0"/>
          </a:p>
          <a:p>
            <a:r>
              <a:rPr lang="pl-PL" dirty="0"/>
              <a:t>Rozwijanie poczucia odpowiedzialności za zdrowie własne oraz innych osób </a:t>
            </a:r>
          </a:p>
        </p:txBody>
      </p:sp>
      <p:sp>
        <p:nvSpPr>
          <p:cNvPr id="10" name="Strzałka: w prawo 9">
            <a:extLst>
              <a:ext uri="{FF2B5EF4-FFF2-40B4-BE49-F238E27FC236}">
                <a16:creationId xmlns:a16="http://schemas.microsoft.com/office/drawing/2014/main" id="{ED0C2338-4CAD-4DB7-AC08-8F19BD46D408}"/>
              </a:ext>
            </a:extLst>
          </p:cNvPr>
          <p:cNvSpPr/>
          <p:nvPr/>
        </p:nvSpPr>
        <p:spPr bwMode="auto">
          <a:xfrm>
            <a:off x="823543" y="1846919"/>
            <a:ext cx="432048" cy="296868"/>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95363" rtl="0" eaLnBrk="1" fontAlgn="base" latinLnBrk="0" hangingPunct="1">
              <a:lnSpc>
                <a:spcPct val="100000"/>
              </a:lnSpc>
              <a:spcBef>
                <a:spcPct val="0"/>
              </a:spcBef>
              <a:spcAft>
                <a:spcPct val="0"/>
              </a:spcAft>
              <a:buClrTx/>
              <a:buSzTx/>
              <a:buFontTx/>
              <a:buNone/>
              <a:tabLst/>
            </a:pPr>
            <a:endParaRPr kumimoji="0" lang="pl-PL" sz="2100" b="0" i="0" u="none" strike="noStrike" cap="none" normalizeH="0" baseline="0" dirty="0">
              <a:ln>
                <a:noFill/>
              </a:ln>
              <a:solidFill>
                <a:schemeClr val="tx1"/>
              </a:solidFill>
              <a:effectLst/>
              <a:latin typeface="Arial" charset="0"/>
            </a:endParaRPr>
          </a:p>
        </p:txBody>
      </p:sp>
      <p:pic>
        <p:nvPicPr>
          <p:cNvPr id="4100" name="Picture 4" descr="http://uksfrendo.pl/images/photoalbum/album_51/8.jpg">
            <a:extLst>
              <a:ext uri="{FF2B5EF4-FFF2-40B4-BE49-F238E27FC236}">
                <a16:creationId xmlns:a16="http://schemas.microsoft.com/office/drawing/2014/main" id="{B5AF9BD0-F36B-4F8C-9BA1-3F06E10517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5592" y="2556494"/>
            <a:ext cx="8582938" cy="2592289"/>
          </a:xfrm>
          <a:prstGeom prst="rect">
            <a:avLst/>
          </a:prstGeom>
          <a:noFill/>
          <a:extLst>
            <a:ext uri="{909E8E84-426E-40DD-AFC4-6F175D3DCCD1}">
              <a14:hiddenFill xmlns:a14="http://schemas.microsoft.com/office/drawing/2010/main">
                <a:solidFill>
                  <a:srgbClr val="FFFFFF"/>
                </a:solidFill>
              </a14:hiddenFill>
            </a:ext>
          </a:extLst>
        </p:spPr>
      </p:pic>
      <p:sp>
        <p:nvSpPr>
          <p:cNvPr id="14" name="Strzałka: w prawo 13">
            <a:extLst>
              <a:ext uri="{FF2B5EF4-FFF2-40B4-BE49-F238E27FC236}">
                <a16:creationId xmlns:a16="http://schemas.microsoft.com/office/drawing/2014/main" id="{8210FE67-5A1C-4B7A-8456-AD16C1F4C076}"/>
              </a:ext>
            </a:extLst>
          </p:cNvPr>
          <p:cNvSpPr/>
          <p:nvPr/>
        </p:nvSpPr>
        <p:spPr bwMode="auto">
          <a:xfrm>
            <a:off x="814230" y="5269042"/>
            <a:ext cx="432048" cy="296868"/>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95363" rtl="0" eaLnBrk="1" fontAlgn="base" latinLnBrk="0" hangingPunct="1">
              <a:lnSpc>
                <a:spcPct val="100000"/>
              </a:lnSpc>
              <a:spcBef>
                <a:spcPct val="0"/>
              </a:spcBef>
              <a:spcAft>
                <a:spcPct val="0"/>
              </a:spcAft>
              <a:buClrTx/>
              <a:buSzTx/>
              <a:buFontTx/>
              <a:buNone/>
              <a:tabLst/>
            </a:pPr>
            <a:endParaRPr kumimoji="0" lang="pl-PL" sz="2100" b="0" i="0" u="none" strike="noStrike" cap="none" normalizeH="0" baseline="0" dirty="0">
              <a:ln>
                <a:noFill/>
              </a:ln>
              <a:solidFill>
                <a:schemeClr val="tx1"/>
              </a:solidFill>
              <a:effectLst/>
              <a:latin typeface="Arial" charset="0"/>
            </a:endParaRPr>
          </a:p>
        </p:txBody>
      </p:sp>
      <p:sp>
        <p:nvSpPr>
          <p:cNvPr id="15" name="Strzałka: w prawo 14">
            <a:extLst>
              <a:ext uri="{FF2B5EF4-FFF2-40B4-BE49-F238E27FC236}">
                <a16:creationId xmlns:a16="http://schemas.microsoft.com/office/drawing/2014/main" id="{0AFC70CF-462C-4DA9-A589-FD95A413A476}"/>
              </a:ext>
            </a:extLst>
          </p:cNvPr>
          <p:cNvSpPr/>
          <p:nvPr/>
        </p:nvSpPr>
        <p:spPr bwMode="auto">
          <a:xfrm>
            <a:off x="765520" y="6300911"/>
            <a:ext cx="432048" cy="296868"/>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95363" rtl="0" eaLnBrk="1" fontAlgn="base" latinLnBrk="0" hangingPunct="1">
              <a:lnSpc>
                <a:spcPct val="100000"/>
              </a:lnSpc>
              <a:spcBef>
                <a:spcPct val="0"/>
              </a:spcBef>
              <a:spcAft>
                <a:spcPct val="0"/>
              </a:spcAft>
              <a:buClrTx/>
              <a:buSzTx/>
              <a:buFontTx/>
              <a:buNone/>
              <a:tabLst/>
            </a:pPr>
            <a:endParaRPr kumimoji="0" lang="pl-PL" sz="2100" b="0" i="0" u="none" strike="noStrike" cap="none" normalizeH="0" baseline="0" dirty="0">
              <a:ln>
                <a:noFill/>
              </a:ln>
              <a:solidFill>
                <a:schemeClr val="tx1"/>
              </a:solidFill>
              <a:effectLst/>
              <a:latin typeface="Arial" charset="0"/>
            </a:endParaRPr>
          </a:p>
        </p:txBody>
      </p:sp>
      <p:pic>
        <p:nvPicPr>
          <p:cNvPr id="11" name="Picture 2" descr="Karta biegacza">
            <a:extLst>
              <a:ext uri="{FF2B5EF4-FFF2-40B4-BE49-F238E27FC236}">
                <a16:creationId xmlns:a16="http://schemas.microsoft.com/office/drawing/2014/main" id="{FAF26320-1F96-44C6-B03E-D733C8C2A6B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12621" y="6407965"/>
            <a:ext cx="936104" cy="955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0812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heme/theme1.xml><?xml version="1.0" encoding="utf-8"?>
<a:theme xmlns:a="http://schemas.openxmlformats.org/drawingml/2006/main" name="Projekt domyślny">
  <a:themeElements>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ojekt domyślny">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95363" rtl="0" eaLnBrk="1" fontAlgn="base" latinLnBrk="0" hangingPunct="1">
          <a:lnSpc>
            <a:spcPct val="100000"/>
          </a:lnSpc>
          <a:spcBef>
            <a:spcPct val="0"/>
          </a:spcBef>
          <a:spcAft>
            <a:spcPct val="0"/>
          </a:spcAft>
          <a:buClrTx/>
          <a:buSzTx/>
          <a:buFontTx/>
          <a:buNone/>
          <a:tabLst/>
          <a:defRPr kumimoji="0" lang="pl-PL" sz="21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95363" rtl="0" eaLnBrk="1" fontAlgn="base" latinLnBrk="0" hangingPunct="1">
          <a:lnSpc>
            <a:spcPct val="100000"/>
          </a:lnSpc>
          <a:spcBef>
            <a:spcPct val="0"/>
          </a:spcBef>
          <a:spcAft>
            <a:spcPct val="0"/>
          </a:spcAft>
          <a:buClrTx/>
          <a:buSzTx/>
          <a:buFontTx/>
          <a:buNone/>
          <a:tabLst/>
          <a:defRPr kumimoji="0" lang="pl-PL" sz="2100" b="0" i="0" u="none" strike="noStrike" cap="none" normalizeH="0" baseline="0" smtClean="0">
            <a:ln>
              <a:noFill/>
            </a:ln>
            <a:solidFill>
              <a:schemeClr val="tx1"/>
            </a:solidFill>
            <a:effectLst/>
            <a:latin typeface="Arial" charset="0"/>
          </a:defRPr>
        </a:defPPr>
      </a:lstStyle>
    </a:lnDef>
    <a:txDef>
      <a:spPr>
        <a:noFill/>
      </a:spPr>
      <a:bodyPr wrap="square" rtlCol="0">
        <a:spAutoFit/>
      </a:bodyPr>
      <a:lstStyle>
        <a:defPPr>
          <a:defRPr dirty="0"/>
        </a:defPPr>
      </a:lstStyle>
    </a:txDef>
  </a:objectDefaults>
  <a:extraClrSchemeLst>
    <a:extraClrScheme>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jekt domyśln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jekt domyśln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jekt domyśln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jekt domyśln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jekt domyśln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jekt domyśln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jekt domyśln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jekt domyśln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Curtain Call</Template>
  <TotalTime>1094</TotalTime>
  <Words>488</Words>
  <Application>Microsoft Office PowerPoint</Application>
  <PresentationFormat>Niestandardowy</PresentationFormat>
  <Paragraphs>118</Paragraphs>
  <Slides>14</Slides>
  <Notes>2</Notes>
  <HiddenSlides>0</HiddenSlides>
  <MMClips>0</MMClips>
  <ScaleCrop>false</ScaleCrop>
  <HeadingPairs>
    <vt:vector size="6" baseType="variant">
      <vt:variant>
        <vt:lpstr>Używane czcionki</vt:lpstr>
      </vt:variant>
      <vt:variant>
        <vt:i4>2</vt:i4>
      </vt:variant>
      <vt:variant>
        <vt:lpstr>Motyw</vt:lpstr>
      </vt:variant>
      <vt:variant>
        <vt:i4>1</vt:i4>
      </vt:variant>
      <vt:variant>
        <vt:lpstr>Tytuły slajdów</vt:lpstr>
      </vt:variant>
      <vt:variant>
        <vt:i4>14</vt:i4>
      </vt:variant>
    </vt:vector>
  </HeadingPairs>
  <TitlesOfParts>
    <vt:vector size="17" baseType="lpstr">
      <vt:lpstr>Arial</vt:lpstr>
      <vt:lpstr>Tahoma</vt:lpstr>
      <vt:lpstr>Projekt domyślny</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Kinga</dc:creator>
  <cp:lastModifiedBy>Mikołaj</cp:lastModifiedBy>
  <cp:revision>181</cp:revision>
  <dcterms:created xsi:type="dcterms:W3CDTF">2011-04-18T16:10:19Z</dcterms:created>
  <dcterms:modified xsi:type="dcterms:W3CDTF">2018-03-22T13:41:00Z</dcterms:modified>
</cp:coreProperties>
</file>